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35"/>
  </p:notesMasterIdLst>
  <p:sldIdLst>
    <p:sldId id="256" r:id="rId3"/>
    <p:sldId id="273" r:id="rId4"/>
    <p:sldId id="274" r:id="rId5"/>
    <p:sldId id="275" r:id="rId6"/>
    <p:sldId id="276" r:id="rId7"/>
    <p:sldId id="277" r:id="rId8"/>
    <p:sldId id="280" r:id="rId9"/>
    <p:sldId id="257" r:id="rId10"/>
    <p:sldId id="268" r:id="rId11"/>
    <p:sldId id="2232" r:id="rId12"/>
    <p:sldId id="1880" r:id="rId13"/>
    <p:sldId id="3177" r:id="rId14"/>
    <p:sldId id="3184" r:id="rId15"/>
    <p:sldId id="3187" r:id="rId16"/>
    <p:sldId id="4238" r:id="rId17"/>
    <p:sldId id="4239" r:id="rId18"/>
    <p:sldId id="258" r:id="rId19"/>
    <p:sldId id="331" r:id="rId20"/>
    <p:sldId id="4224" r:id="rId21"/>
    <p:sldId id="4225" r:id="rId22"/>
    <p:sldId id="333" r:id="rId23"/>
    <p:sldId id="4229" r:id="rId24"/>
    <p:sldId id="4240" r:id="rId25"/>
    <p:sldId id="4232" r:id="rId26"/>
    <p:sldId id="4231" r:id="rId27"/>
    <p:sldId id="4234" r:id="rId28"/>
    <p:sldId id="263" r:id="rId29"/>
    <p:sldId id="3188" r:id="rId30"/>
    <p:sldId id="278" r:id="rId31"/>
    <p:sldId id="312" r:id="rId32"/>
    <p:sldId id="279" r:id="rId33"/>
    <p:sldId id="266" r:id="rId34"/>
  </p:sldIdLst>
  <p:sldSz cx="12192000" cy="6858000"/>
  <p:notesSz cx="6858000" cy="9144000"/>
  <p:embeddedFontLst>
    <p:embeddedFont>
      <p:font typeface="Alfarn" panose="00000800000000000000" charset="0"/>
      <p:bold r:id="rId36"/>
    </p:embeddedFon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arlMarx" panose="020B0604020202020204" charset="0"/>
      <p:regular r:id="rId43"/>
      <p:bold r:id="rId44"/>
    </p:embeddedFont>
    <p:embeddedFont>
      <p:font typeface="Consolas" panose="020B0609020204030204" pitchFamily="49" charset="0"/>
      <p:regular r:id="rId45"/>
      <p:bold r:id="rId46"/>
      <p:italic r:id="rId47"/>
      <p:boldItalic r:id="rId48"/>
    </p:embeddedFont>
    <p:embeddedFont>
      <p:font typeface="MS PGothic" panose="020B0600070205080204" pitchFamily="34" charset="-128"/>
      <p:regular r:id="rId49"/>
    </p:embeddedFon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
      <p:font typeface="Segoe UI Semibold" panose="020B0702040204020203" pitchFamily="34" charset="0"/>
      <p:bold r:id="rId56"/>
      <p:boldItalic r:id="rId57"/>
    </p:embeddedFont>
    <p:embeddedFont>
      <p:font typeface="Stencil" panose="040409050D0802020404" pitchFamily="82"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74" d="100"/>
          <a:sy n="74" d="100"/>
        </p:scale>
        <p:origin x="1941"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echcommunity.microsoft.com/t5/Windows-Admin-Center-Blog/Windows-Admin-Center-1904-GA-update-is-now-available/ba-p/44340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azure/azure-monitor/overview"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storage/files/storage-snapshots-fil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4F93142-70F0-46BF-B7E3-89D525CE922C}" type="slidenum">
              <a:rPr lang="en-US" smtClean="0"/>
              <a:t>10</a:t>
            </a:fld>
            <a:endParaRPr lang="en-US"/>
          </a:p>
        </p:txBody>
      </p:sp>
      <p:sp>
        <p:nvSpPr>
          <p:cNvPr id="3" name="Notes Placeholder 2">
            <a:extLst>
              <a:ext uri="{FF2B5EF4-FFF2-40B4-BE49-F238E27FC236}">
                <a16:creationId xmlns:a16="http://schemas.microsoft.com/office/drawing/2014/main" id="{AEDE9F2D-F086-4D6D-8F7D-64DB0D1C55CA}"/>
              </a:ext>
            </a:extLst>
          </p:cNvPr>
          <p:cNvSpPr>
            <a:spLocks noGrp="1"/>
          </p:cNvSpPr>
          <p:nvPr>
            <p:ph type="body" idx="1"/>
          </p:nvPr>
        </p:nvSpPr>
        <p:spPr/>
        <p:txBody>
          <a:bodyPr/>
          <a:lstStyle/>
          <a:p>
            <a:r>
              <a:rPr lang="nb-NO" dirty="0"/>
              <a:t>What is the goal?</a:t>
            </a:r>
          </a:p>
          <a:p>
            <a:endParaRPr lang="nb-NO" dirty="0"/>
          </a:p>
          <a:p>
            <a:r>
              <a:rPr lang="en-US" sz="900" kern="1200" dirty="0">
                <a:solidFill>
                  <a:schemeClr val="tx1"/>
                </a:solidFill>
                <a:effectLst/>
                <a:latin typeface="Segoe UI Light" pitchFamily="34" charset="0"/>
                <a:ea typeface="+mn-ea"/>
                <a:cs typeface="+mn-cs"/>
              </a:rPr>
              <a:t>Even though it might seem so, the message to customers isn’t that the replacement for on-premises file servers is OneDrive and SharePoint Online.</a:t>
            </a:r>
          </a:p>
          <a:p>
            <a:r>
              <a:rPr lang="en-US" sz="900" kern="1200" dirty="0" err="1">
                <a:solidFill>
                  <a:schemeClr val="tx1"/>
                </a:solidFill>
                <a:effectLst/>
                <a:latin typeface="Segoe UI Light" pitchFamily="34" charset="0"/>
                <a:ea typeface="+mn-ea"/>
                <a:cs typeface="+mn-cs"/>
              </a:rPr>
              <a:t>Sharepoint</a:t>
            </a:r>
            <a:r>
              <a:rPr lang="en-US" sz="900" kern="1200" dirty="0">
                <a:solidFill>
                  <a:schemeClr val="tx1"/>
                </a:solidFill>
                <a:effectLst/>
                <a:latin typeface="Segoe UI Light" pitchFamily="34" charset="0"/>
                <a:ea typeface="+mn-ea"/>
                <a:cs typeface="+mn-cs"/>
              </a:rPr>
              <a:t> is very useful for Office document team share collaboration scenarios.</a:t>
            </a:r>
            <a:endParaRPr lang="nb-NO" dirty="0"/>
          </a:p>
          <a:p>
            <a:r>
              <a:rPr lang="nb-NO" dirty="0"/>
              <a:t>While the trend is to move user and shared data from traditional file servers to cloud services like Sharepoint Online, in most cases the file server won`t go away. It is used for many other purposes, such as centralized application data.</a:t>
            </a:r>
          </a:p>
          <a:p>
            <a:endParaRPr lang="nb-NO" dirty="0"/>
          </a:p>
          <a:p>
            <a:r>
              <a:rPr lang="nb-NO" dirty="0"/>
              <a:t>-Reduce footprint on an expensive SAN</a:t>
            </a:r>
          </a:p>
          <a:p>
            <a:r>
              <a:rPr lang="nb-NO" dirty="0"/>
              <a:t>-Reduce management overhead</a:t>
            </a:r>
          </a:p>
          <a:p>
            <a:r>
              <a:rPr lang="nb-NO" dirty="0"/>
              <a:t>-Expand capacity as data grows – including backup capacity</a:t>
            </a:r>
          </a:p>
          <a:p>
            <a:endParaRPr lang="nb-NO" dirty="0"/>
          </a:p>
          <a:p>
            <a:endParaRPr lang="en-US" dirty="0"/>
          </a:p>
        </p:txBody>
      </p:sp>
    </p:spTree>
    <p:extLst>
      <p:ext uri="{BB962C8B-B14F-4D97-AF65-F5344CB8AC3E}">
        <p14:creationId xmlns:p14="http://schemas.microsoft.com/office/powerpoint/2010/main" val="410042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38726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91277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88495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80360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Consolidating all of Windows Admin Center’s optional Azure services into a centralized hub, the Azure hybrid services tool lets you easily discover and leverage the value that Azure can bring to your on-premises or hybrid environment.</a:t>
            </a:r>
            <a:endParaRPr lang="nb-NO" dirty="0"/>
          </a:p>
          <a:p>
            <a:endParaRPr lang="nb-NO" dirty="0"/>
          </a:p>
          <a:p>
            <a:r>
              <a:rPr lang="nb-NO" dirty="0">
                <a:hlinkClick r:id="rId3"/>
              </a:rPr>
              <a:t>https://techcommunity.microsoft.com/t5/Windows-Admin-Center-Blog/Windows-Admin-Center-1904-GA-update-is-now-available/ba-p/443407</a:t>
            </a:r>
            <a:endParaRPr lang="nb-NO"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58051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Support for Az PowerShell module</a:t>
            </a:r>
          </a:p>
          <a:p>
            <a:r>
              <a:rPr lang="nb-NO" dirty="0"/>
              <a:t>Install-Module –Name Az</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1565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Azure portal, you can view registered server health, server endpoint health (sync health), and metrics.</a:t>
            </a:r>
          </a:p>
          <a:p>
            <a:br>
              <a:rPr lang="en-US" dirty="0"/>
            </a:br>
            <a:r>
              <a:rPr lang="en-US" sz="1200" b="0" i="0" kern="1200" dirty="0">
                <a:solidFill>
                  <a:schemeClr val="tx1"/>
                </a:solidFill>
                <a:effectLst/>
                <a:latin typeface="+mn-lt"/>
                <a:ea typeface="+mn-ea"/>
                <a:cs typeface="+mn-cs"/>
              </a:rPr>
              <a:t>Use </a:t>
            </a:r>
            <a:r>
              <a:rPr lang="en-US" sz="1200" b="0" i="0" u="sng" kern="1200" dirty="0">
                <a:solidFill>
                  <a:schemeClr val="tx1"/>
                </a:solidFill>
                <a:effectLst/>
                <a:latin typeface="+mn-lt"/>
                <a:ea typeface="+mn-ea"/>
                <a:cs typeface="+mn-cs"/>
                <a:hlinkClick r:id="rId3"/>
              </a:rPr>
              <a:t>Azure Monitor</a:t>
            </a:r>
            <a:r>
              <a:rPr lang="en-US" sz="1200" b="0" i="0" kern="1200" dirty="0">
                <a:solidFill>
                  <a:schemeClr val="tx1"/>
                </a:solidFill>
                <a:effectLst/>
                <a:latin typeface="+mn-lt"/>
                <a:ea typeface="+mn-ea"/>
                <a:cs typeface="+mn-cs"/>
              </a:rPr>
              <a:t> to monitor sync, cloud tiering, and server connectivity. Metrics for Azure File Sync are enabled by default and are sent to Azure Monitor every 15 minutes.</a:t>
            </a:r>
          </a:p>
          <a:p>
            <a:r>
              <a:rPr lang="en-US" sz="1200" b="0" i="0" kern="1200" dirty="0">
                <a:solidFill>
                  <a:schemeClr val="tx1"/>
                </a:solidFill>
                <a:effectLst/>
                <a:latin typeface="+mn-lt"/>
                <a:ea typeface="+mn-ea"/>
                <a:cs typeface="+mn-cs"/>
              </a:rPr>
              <a:t>Use the Azure File Sync performance counters on the server to monitor sync activity.</a:t>
            </a:r>
          </a:p>
          <a:p>
            <a:br>
              <a:rPr lang="en-US" dirty="0"/>
            </a:br>
            <a:endParaRPr lang="nb-NO" dirty="0"/>
          </a:p>
        </p:txBody>
      </p:sp>
    </p:spTree>
    <p:extLst>
      <p:ext uri="{BB962C8B-B14F-4D97-AF65-F5344CB8AC3E}">
        <p14:creationId xmlns:p14="http://schemas.microsoft.com/office/powerpoint/2010/main" val="161563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Added in January 2019</a:t>
            </a:r>
            <a:endParaRPr lang="nb-NO" dirty="0"/>
          </a:p>
        </p:txBody>
      </p:sp>
    </p:spTree>
    <p:extLst>
      <p:ext uri="{BB962C8B-B14F-4D97-AF65-F5344CB8AC3E}">
        <p14:creationId xmlns:p14="http://schemas.microsoft.com/office/powerpoint/2010/main" val="181581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Grafana and </a:t>
            </a:r>
            <a:r>
              <a:rPr lang="en-US" sz="1200" kern="1200" dirty="0" err="1">
                <a:solidFill>
                  <a:schemeClr val="tx1"/>
                </a:solidFill>
                <a:effectLst/>
                <a:latin typeface="+mn-lt"/>
                <a:ea typeface="+mn-ea"/>
                <a:cs typeface="+mn-cs"/>
              </a:rPr>
              <a:t>InfluxDB</a:t>
            </a:r>
            <a:endParaRPr lang="nb-NO" dirty="0"/>
          </a:p>
        </p:txBody>
      </p:sp>
    </p:spTree>
    <p:extLst>
      <p:ext uri="{BB962C8B-B14F-4D97-AF65-F5344CB8AC3E}">
        <p14:creationId xmlns:p14="http://schemas.microsoft.com/office/powerpoint/2010/main" val="329767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a:p>
            <a:r>
              <a:rPr lang="en-US" sz="1200" b="0" i="0" kern="1200" dirty="0">
                <a:solidFill>
                  <a:schemeClr val="tx1"/>
                </a:solidFill>
                <a:effectLst/>
                <a:latin typeface="+mn-lt"/>
                <a:ea typeface="+mn-ea"/>
                <a:cs typeface="+mn-cs"/>
              </a:rPr>
              <a:t>A Recovery Services vault is an online storage entity in Azure used to hold data such as backup copies, recovery points, and backup policies.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back up at scale by selecting multiple file shares in a storage account and apply a common policy over them.</a:t>
            </a:r>
          </a:p>
          <a:p>
            <a:endParaRPr lang="nb-NO" dirty="0"/>
          </a:p>
          <a:p>
            <a:r>
              <a:rPr lang="en-US" sz="1200" b="0" i="0" kern="1200" dirty="0">
                <a:solidFill>
                  <a:schemeClr val="tx1"/>
                </a:solidFill>
                <a:effectLst/>
                <a:latin typeface="+mn-lt"/>
                <a:ea typeface="+mn-ea"/>
                <a:cs typeface="+mn-cs"/>
              </a:rPr>
              <a:t>Since Azure Backup utilizes </a:t>
            </a:r>
            <a:r>
              <a:rPr lang="en-US" sz="1200" b="0" i="0" u="none" strike="noStrike" kern="1200" dirty="0">
                <a:solidFill>
                  <a:schemeClr val="tx1"/>
                </a:solidFill>
                <a:effectLst/>
                <a:latin typeface="+mn-lt"/>
                <a:ea typeface="+mn-ea"/>
                <a:cs typeface="+mn-cs"/>
                <a:hlinkClick r:id="rId3"/>
              </a:rPr>
              <a:t>file share snapshots</a:t>
            </a:r>
            <a:r>
              <a:rPr lang="en-US" sz="1200" b="0" i="0" kern="1200" dirty="0">
                <a:solidFill>
                  <a:schemeClr val="tx1"/>
                </a:solidFill>
                <a:effectLst/>
                <a:latin typeface="+mn-lt"/>
                <a:ea typeface="+mn-ea"/>
                <a:cs typeface="+mn-cs"/>
              </a:rPr>
              <a:t>, you can restore just the files you need instantly even from large file shares.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Backup lets you browse the restore points of your file shares directly in the Azure portal so that you can pick and restore only the necessary files and folders.</a:t>
            </a:r>
            <a:endParaRPr lang="nb-NO" dirty="0"/>
          </a:p>
          <a:p>
            <a:endParaRPr lang="nb-NO" dirty="0"/>
          </a:p>
          <a:p>
            <a:r>
              <a:rPr lang="en-US" sz="1200" b="0" i="0" kern="1200" dirty="0">
                <a:solidFill>
                  <a:schemeClr val="tx1"/>
                </a:solidFill>
                <a:effectLst/>
                <a:latin typeface="+mn-lt"/>
                <a:ea typeface="+mn-ea"/>
                <a:cs typeface="+mn-cs"/>
              </a:rPr>
              <a:t>Tentative timeline is H1 CY19</a:t>
            </a:r>
            <a:endParaRPr lang="nb-NO" dirty="0"/>
          </a:p>
        </p:txBody>
      </p:sp>
    </p:spTree>
    <p:extLst>
      <p:ext uri="{BB962C8B-B14F-4D97-AF65-F5344CB8AC3E}">
        <p14:creationId xmlns:p14="http://schemas.microsoft.com/office/powerpoint/2010/main" val="1831399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2481214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Works on 2012 R2 and later – including 2019</a:t>
            </a:r>
          </a:p>
        </p:txBody>
      </p:sp>
    </p:spTree>
    <p:extLst>
      <p:ext uri="{BB962C8B-B14F-4D97-AF65-F5344CB8AC3E}">
        <p14:creationId xmlns:p14="http://schemas.microsoft.com/office/powerpoint/2010/main" val="2157501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sz="1200" dirty="0"/>
              <a:t>Grab a coffee and your lab will be deployed when you get back</a:t>
            </a:r>
          </a:p>
          <a:p>
            <a:r>
              <a:rPr lang="nb-NO" dirty="0"/>
              <a:t>If you don`t have access to a Windows 10 machine with sufficient resources, one option is to provision a Windows 10 VM in Azure. It can be configured to use Auto-shutdown in order to minimize costs.</a:t>
            </a:r>
          </a:p>
        </p:txBody>
      </p:sp>
    </p:spTree>
    <p:extLst>
      <p:ext uri="{BB962C8B-B14F-4D97-AF65-F5344CB8AC3E}">
        <p14:creationId xmlns:p14="http://schemas.microsoft.com/office/powerpoint/2010/main" val="3319011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1387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889637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5/31/2019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234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31</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32</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226892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1176311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82327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569999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572107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JanEgilRing</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JanEgilRing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JanEgilRing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JanEgilRing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4374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2986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581060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609600" y="2084918"/>
            <a:ext cx="10972800" cy="1612749"/>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233360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4.png"/><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JanEgilRing</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21">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1" r:id="rId15"/>
    <p:sldLayoutId id="2147483672" r:id="rId16"/>
    <p:sldLayoutId id="2147483673" r:id="rId17"/>
    <p:sldLayoutId id="2147483674" r:id="rId18"/>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10">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JanEgilRing</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 id="2147483675" r:id="rId5"/>
    <p:sldLayoutId id="2147483676" r:id="rId6"/>
    <p:sldLayoutId id="2147483677" r:id="rId7"/>
    <p:sldLayoutId id="2147483678" r:id="rId8"/>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18" Type="http://schemas.microsoft.com/office/2007/relationships/hdphoto" Target="../media/hdphoto4.wdp"/><Relationship Id="rId3" Type="http://schemas.openxmlformats.org/officeDocument/2006/relationships/image" Target="../media/image9.png"/><Relationship Id="rId7" Type="http://schemas.microsoft.com/office/2007/relationships/hdphoto" Target="../media/hdphoto2.wdp"/><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1.xml"/><Relationship Id="rId16" Type="http://schemas.openxmlformats.org/officeDocument/2006/relationships/image" Target="../media/image19.svg"/><Relationship Id="rId1" Type="http://schemas.openxmlformats.org/officeDocument/2006/relationships/slideLayout" Target="../slideLayouts/slideLayout17.xml"/><Relationship Id="rId6" Type="http://schemas.openxmlformats.org/officeDocument/2006/relationships/image" Target="../media/image11.png"/><Relationship Id="rId11" Type="http://schemas.openxmlformats.org/officeDocument/2006/relationships/image" Target="../media/image14.png"/><Relationship Id="rId5" Type="http://schemas.microsoft.com/office/2007/relationships/hdphoto" Target="../media/hdphoto1.wdp"/><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1.png"/><Relationship Id="rId4" Type="http://schemas.openxmlformats.org/officeDocument/2006/relationships/image" Target="../media/image10.png"/><Relationship Id="rId9" Type="http://schemas.microsoft.com/office/2007/relationships/hdphoto" Target="../media/hdphoto3.wdp"/><Relationship Id="rId1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torage/files/storage-sync-files-monitoring"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portal.azure.com/?Microsoft_Azure_Kailani_ShowCustomerReports=true"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backup/backup-introduction-to-azure-backup" TargetMode="External"/><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hyperlink" Target="https://azure.microsoft.com/en-us/blog/introducing-backup-for-azure-file-shares/" TargetMode="External"/><Relationship Id="rId4" Type="http://schemas.openxmlformats.org/officeDocument/2006/relationships/hyperlink" Target="https://docs.microsoft.com/en-us/azure/backup/backup-azure-fil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zure.microsoft.com/nb-no/blog/azure-backup-now-supports-powershell-and-acls-for-azure-files/" TargetMode="Externa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www.powershell.no/hyper-v,/powershell/dsc/2017/07/19/lability.html"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hyperlink" Target="https://github.com/janegilring/Presentations/2019%20-%20PSConfEU"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janegilring/PSCommunity/tree/master/Lability" TargetMode="External"/><Relationship Id="rId3" Type="http://schemas.openxmlformats.org/officeDocument/2006/relationships/hyperlink" Target="https://docs.microsoft.com/en-us/azure/storage/files/storage-files-planning" TargetMode="External"/><Relationship Id="rId7" Type="http://schemas.openxmlformats.org/officeDocument/2006/relationships/hyperlink" Target="http://www.powershell.no/hyper-v,/powershell/dsc/2017/07/19/lability.html"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hyperlink" Target="https://github.com/janegilring/Presentations" TargetMode="External"/><Relationship Id="rId5" Type="http://schemas.openxmlformats.org/officeDocument/2006/relationships/hyperlink" Target="https://docs.microsoft.com/en-us/azure/storage/files/storage-sync-files-deployment-guide" TargetMode="External"/><Relationship Id="rId4" Type="http://schemas.openxmlformats.org/officeDocument/2006/relationships/hyperlink" Target="https://docs.microsoft.com/en-us/azure/storage/files/storage-sync-files-planning"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446696" y="2235200"/>
            <a:ext cx="11298608" cy="2387600"/>
          </a:xfrm>
        </p:spPr>
        <p:txBody>
          <a:bodyPr>
            <a:normAutofit/>
          </a:bodyPr>
          <a:lstStyle/>
          <a:p>
            <a:pPr algn="ctr"/>
            <a:r>
              <a:rPr lang="en-US" dirty="0"/>
              <a:t>Cloudify your Windows File Server</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a:xfrm>
            <a:off x="600784" y="4997331"/>
            <a:ext cx="9293024" cy="1290317"/>
          </a:xfrm>
        </p:spPr>
        <p:txBody>
          <a:bodyPr/>
          <a:lstStyle/>
          <a:p>
            <a:r>
              <a:rPr lang="en-US" dirty="0"/>
              <a:t>Jan Egil Ring</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5F3C-1E1C-4E68-AA7D-BA87BEA57D32}"/>
              </a:ext>
            </a:extLst>
          </p:cNvPr>
          <p:cNvSpPr>
            <a:spLocks noGrp="1"/>
          </p:cNvSpPr>
          <p:nvPr>
            <p:ph type="title"/>
          </p:nvPr>
        </p:nvSpPr>
        <p:spPr/>
        <p:txBody>
          <a:bodyPr/>
          <a:lstStyle/>
          <a:p>
            <a:r>
              <a:rPr lang="en-US" dirty="0"/>
              <a:t>Why move your on premises file servers to the cloud?</a:t>
            </a:r>
          </a:p>
        </p:txBody>
      </p:sp>
      <p:sp>
        <p:nvSpPr>
          <p:cNvPr id="11" name="Rectangle 10">
            <a:extLst>
              <a:ext uri="{FF2B5EF4-FFF2-40B4-BE49-F238E27FC236}">
                <a16:creationId xmlns:a16="http://schemas.microsoft.com/office/drawing/2014/main" id="{511F2356-5693-4F35-A1F9-F354E4DE4E55}"/>
              </a:ext>
            </a:extLst>
          </p:cNvPr>
          <p:cNvSpPr/>
          <p:nvPr/>
        </p:nvSpPr>
        <p:spPr>
          <a:xfrm>
            <a:off x="617849" y="4460046"/>
            <a:ext cx="2206825" cy="1287275"/>
          </a:xfrm>
          <a:prstGeom prst="rect">
            <a:avLst/>
          </a:prstGeom>
        </p:spPr>
        <p:txBody>
          <a:bodyPr wrap="square">
            <a:spAutoFit/>
          </a:bodyPr>
          <a:lstStyle/>
          <a:p>
            <a:pPr algn="ctr" defTabSz="914102" fontAlgn="base">
              <a:lnSpc>
                <a:spcPct val="90000"/>
              </a:lnSpc>
              <a:spcBef>
                <a:spcPct val="0"/>
              </a:spcBef>
              <a:spcAft>
                <a:spcPct val="0"/>
              </a:spcAft>
            </a:pPr>
            <a:r>
              <a:rPr lang="en-GB" sz="2157" dirty="0">
                <a:solidFill>
                  <a:schemeClr val="tx2"/>
                </a:solidFill>
                <a:latin typeface="+mj-lt"/>
                <a:cs typeface="Segoe UI" pitchFamily="34" charset="0"/>
              </a:rPr>
              <a:t>Reduce on premises storage  footprint</a:t>
            </a:r>
          </a:p>
        </p:txBody>
      </p:sp>
      <p:sp>
        <p:nvSpPr>
          <p:cNvPr id="12" name="Rectangle 11">
            <a:extLst>
              <a:ext uri="{FF2B5EF4-FFF2-40B4-BE49-F238E27FC236}">
                <a16:creationId xmlns:a16="http://schemas.microsoft.com/office/drawing/2014/main" id="{63BD979D-D5B5-4517-AE86-4349D37B5435}"/>
              </a:ext>
            </a:extLst>
          </p:cNvPr>
          <p:cNvSpPr/>
          <p:nvPr/>
        </p:nvSpPr>
        <p:spPr>
          <a:xfrm>
            <a:off x="3534339" y="4460046"/>
            <a:ext cx="2206826" cy="391069"/>
          </a:xfrm>
          <a:prstGeom prst="rect">
            <a:avLst/>
          </a:prstGeom>
        </p:spPr>
        <p:txBody>
          <a:bodyPr wrap="square">
            <a:spAutoFit/>
          </a:bodyPr>
          <a:lstStyle/>
          <a:p>
            <a:pPr algn="ctr" defTabSz="914102" fontAlgn="base">
              <a:lnSpc>
                <a:spcPct val="90000"/>
              </a:lnSpc>
              <a:spcBef>
                <a:spcPct val="0"/>
              </a:spcBef>
              <a:spcAft>
                <a:spcPct val="0"/>
              </a:spcAft>
            </a:pPr>
            <a:r>
              <a:rPr lang="en-US" sz="2157" dirty="0">
                <a:solidFill>
                  <a:schemeClr val="tx2"/>
                </a:solidFill>
                <a:latin typeface="+mj-lt"/>
                <a:cs typeface="Segoe UI" pitchFamily="34" charset="0"/>
              </a:rPr>
              <a:t>Centralize data</a:t>
            </a:r>
          </a:p>
        </p:txBody>
      </p:sp>
      <p:sp>
        <p:nvSpPr>
          <p:cNvPr id="15" name="Rectangle 14">
            <a:extLst>
              <a:ext uri="{FF2B5EF4-FFF2-40B4-BE49-F238E27FC236}">
                <a16:creationId xmlns:a16="http://schemas.microsoft.com/office/drawing/2014/main" id="{0DB8526D-201B-4B00-B44C-C4E606E37868}"/>
              </a:ext>
            </a:extLst>
          </p:cNvPr>
          <p:cNvSpPr/>
          <p:nvPr/>
        </p:nvSpPr>
        <p:spPr>
          <a:xfrm>
            <a:off x="6450829" y="4460046"/>
            <a:ext cx="2206828" cy="988540"/>
          </a:xfrm>
          <a:prstGeom prst="rect">
            <a:avLst/>
          </a:prstGeom>
        </p:spPr>
        <p:txBody>
          <a:bodyPr wrap="square">
            <a:spAutoFit/>
          </a:bodyPr>
          <a:lstStyle/>
          <a:p>
            <a:pPr algn="ctr" defTabSz="914102" fontAlgn="base">
              <a:lnSpc>
                <a:spcPct val="90000"/>
              </a:lnSpc>
              <a:spcBef>
                <a:spcPct val="0"/>
              </a:spcBef>
              <a:spcAft>
                <a:spcPct val="0"/>
              </a:spcAft>
            </a:pPr>
            <a:r>
              <a:rPr lang="en-GB" sz="2157" dirty="0">
                <a:solidFill>
                  <a:schemeClr val="tx2"/>
                </a:solidFill>
                <a:ea typeface="Segoe UI" pitchFamily="34" charset="0"/>
                <a:cs typeface="Segoe UI" pitchFamily="34" charset="0"/>
              </a:rPr>
              <a:t> </a:t>
            </a:r>
            <a:r>
              <a:rPr lang="en-GB" sz="2157" dirty="0">
                <a:solidFill>
                  <a:schemeClr val="tx2"/>
                </a:solidFill>
                <a:latin typeface="+mj-lt"/>
                <a:cs typeface="Segoe UI" pitchFamily="34" charset="0"/>
              </a:rPr>
              <a:t>Reduce</a:t>
            </a:r>
            <a:r>
              <a:rPr lang="en-GB" sz="2157" dirty="0">
                <a:solidFill>
                  <a:schemeClr val="tx2"/>
                </a:solidFill>
                <a:ea typeface="Segoe UI" pitchFamily="34" charset="0"/>
                <a:cs typeface="Segoe UI" pitchFamily="34" charset="0"/>
              </a:rPr>
              <a:t> </a:t>
            </a:r>
            <a:r>
              <a:rPr lang="en-GB" sz="2157" dirty="0">
                <a:solidFill>
                  <a:schemeClr val="tx2"/>
                </a:solidFill>
                <a:latin typeface="+mj-lt"/>
                <a:cs typeface="Segoe UI" pitchFamily="34" charset="0"/>
              </a:rPr>
              <a:t>management overhead</a:t>
            </a:r>
          </a:p>
        </p:txBody>
      </p:sp>
      <p:sp>
        <p:nvSpPr>
          <p:cNvPr id="20" name="Rectangle 19">
            <a:extLst>
              <a:ext uri="{FF2B5EF4-FFF2-40B4-BE49-F238E27FC236}">
                <a16:creationId xmlns:a16="http://schemas.microsoft.com/office/drawing/2014/main" id="{8AB5A926-BEA2-4AF7-821E-A73513AF06DC}"/>
              </a:ext>
            </a:extLst>
          </p:cNvPr>
          <p:cNvSpPr/>
          <p:nvPr/>
        </p:nvSpPr>
        <p:spPr>
          <a:xfrm>
            <a:off x="9367323" y="4460046"/>
            <a:ext cx="2206828" cy="689804"/>
          </a:xfrm>
          <a:prstGeom prst="rect">
            <a:avLst/>
          </a:prstGeom>
        </p:spPr>
        <p:txBody>
          <a:bodyPr wrap="square">
            <a:spAutoFit/>
          </a:bodyPr>
          <a:lstStyle/>
          <a:p>
            <a:pPr algn="ctr" defTabSz="914102" fontAlgn="base">
              <a:lnSpc>
                <a:spcPct val="90000"/>
              </a:lnSpc>
              <a:spcBef>
                <a:spcPct val="0"/>
              </a:spcBef>
              <a:spcAft>
                <a:spcPct val="0"/>
              </a:spcAft>
            </a:pPr>
            <a:r>
              <a:rPr lang="en-US" sz="2157" dirty="0">
                <a:solidFill>
                  <a:schemeClr val="tx2"/>
                </a:solidFill>
                <a:latin typeface="+mj-lt"/>
                <a:cs typeface="Segoe UI" pitchFamily="34" charset="0"/>
              </a:rPr>
              <a:t>Save $$$ </a:t>
            </a:r>
          </a:p>
          <a:p>
            <a:pPr algn="ctr" defTabSz="914102" fontAlgn="base">
              <a:lnSpc>
                <a:spcPct val="90000"/>
              </a:lnSpc>
              <a:spcBef>
                <a:spcPct val="0"/>
              </a:spcBef>
              <a:spcAft>
                <a:spcPct val="0"/>
              </a:spcAft>
            </a:pPr>
            <a:endParaRPr lang="en-GB" sz="2157" dirty="0">
              <a:solidFill>
                <a:schemeClr val="tx2"/>
              </a:solidFill>
              <a:latin typeface="+mj-lt"/>
              <a:cs typeface="Segoe UI" pitchFamily="34" charset="0"/>
            </a:endParaRPr>
          </a:p>
        </p:txBody>
      </p:sp>
      <p:grpSp>
        <p:nvGrpSpPr>
          <p:cNvPr id="8" name="Group 7">
            <a:extLst>
              <a:ext uri="{FF2B5EF4-FFF2-40B4-BE49-F238E27FC236}">
                <a16:creationId xmlns:a16="http://schemas.microsoft.com/office/drawing/2014/main" id="{61F65A77-B180-450C-AFF9-AD2287C266BD}"/>
              </a:ext>
            </a:extLst>
          </p:cNvPr>
          <p:cNvGrpSpPr/>
          <p:nvPr/>
        </p:nvGrpSpPr>
        <p:grpSpPr>
          <a:xfrm>
            <a:off x="6450832" y="2057907"/>
            <a:ext cx="2206824" cy="2206824"/>
            <a:chOff x="6450832" y="2057907"/>
            <a:chExt cx="2206824" cy="2206824"/>
          </a:xfrm>
          <a:solidFill>
            <a:srgbClr val="D2D2D2"/>
          </a:solidFill>
        </p:grpSpPr>
        <p:sp>
          <p:nvSpPr>
            <p:cNvPr id="16" name="Oval 15">
              <a:extLst>
                <a:ext uri="{FF2B5EF4-FFF2-40B4-BE49-F238E27FC236}">
                  <a16:creationId xmlns:a16="http://schemas.microsoft.com/office/drawing/2014/main" id="{CB518EBC-3C4E-4AB8-9211-E939562659BB}"/>
                </a:ext>
              </a:extLst>
            </p:cNvPr>
            <p:cNvSpPr/>
            <p:nvPr/>
          </p:nvSpPr>
          <p:spPr bwMode="auto">
            <a:xfrm>
              <a:off x="6450832"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7B9807A7-742D-40CC-87C9-5F178802B6E6}"/>
                </a:ext>
              </a:extLst>
            </p:cNvPr>
            <p:cNvSpPr/>
            <p:nvPr/>
          </p:nvSpPr>
          <p:spPr>
            <a:xfrm>
              <a:off x="6865427" y="2571279"/>
              <a:ext cx="1461313" cy="1301792"/>
            </a:xfrm>
            <a:custGeom>
              <a:avLst/>
              <a:gdLst>
                <a:gd name="connsiteX0" fmla="*/ 1390904 w 1480848"/>
                <a:gd name="connsiteY0" fmla="*/ 2165 h 1319196"/>
                <a:gd name="connsiteX1" fmla="*/ 91388 w 1480848"/>
                <a:gd name="connsiteY1" fmla="*/ 2165 h 1319196"/>
                <a:gd name="connsiteX2" fmla="*/ 2165 w 1480848"/>
                <a:gd name="connsiteY2" fmla="*/ 91388 h 1319196"/>
                <a:gd name="connsiteX3" fmla="*/ 2165 w 1480848"/>
                <a:gd name="connsiteY3" fmla="*/ 988612 h 1319196"/>
                <a:gd name="connsiteX4" fmla="*/ 91388 w 1480848"/>
                <a:gd name="connsiteY4" fmla="*/ 1077836 h 1319196"/>
                <a:gd name="connsiteX5" fmla="*/ 536682 w 1480848"/>
                <a:gd name="connsiteY5" fmla="*/ 1077836 h 1319196"/>
                <a:gd name="connsiteX6" fmla="*/ 536682 w 1480848"/>
                <a:gd name="connsiteY6" fmla="*/ 1142756 h 1319196"/>
                <a:gd name="connsiteX7" fmla="*/ 428748 w 1480848"/>
                <a:gd name="connsiteY7" fmla="*/ 1250691 h 1319196"/>
                <a:gd name="connsiteX8" fmla="*/ 330610 w 1480848"/>
                <a:gd name="connsiteY8" fmla="*/ 1250691 h 1319196"/>
                <a:gd name="connsiteX9" fmla="*/ 296539 w 1480848"/>
                <a:gd name="connsiteY9" fmla="*/ 1284762 h 1319196"/>
                <a:gd name="connsiteX10" fmla="*/ 330610 w 1480848"/>
                <a:gd name="connsiteY10" fmla="*/ 1318833 h 1319196"/>
                <a:gd name="connsiteX11" fmla="*/ 1151676 w 1480848"/>
                <a:gd name="connsiteY11" fmla="*/ 1318833 h 1319196"/>
                <a:gd name="connsiteX12" fmla="*/ 1185747 w 1480848"/>
                <a:gd name="connsiteY12" fmla="*/ 1284762 h 1319196"/>
                <a:gd name="connsiteX13" fmla="*/ 1151676 w 1480848"/>
                <a:gd name="connsiteY13" fmla="*/ 1250691 h 1319196"/>
                <a:gd name="connsiteX14" fmla="*/ 1053536 w 1480848"/>
                <a:gd name="connsiteY14" fmla="*/ 1250691 h 1319196"/>
                <a:gd name="connsiteX15" fmla="*/ 945601 w 1480848"/>
                <a:gd name="connsiteY15" fmla="*/ 1142756 h 1319196"/>
                <a:gd name="connsiteX16" fmla="*/ 945601 w 1480848"/>
                <a:gd name="connsiteY16" fmla="*/ 1077839 h 1319196"/>
                <a:gd name="connsiteX17" fmla="*/ 1390895 w 1480848"/>
                <a:gd name="connsiteY17" fmla="*/ 1077839 h 1319196"/>
                <a:gd name="connsiteX18" fmla="*/ 1480121 w 1480848"/>
                <a:gd name="connsiteY18" fmla="*/ 988615 h 1319196"/>
                <a:gd name="connsiteX19" fmla="*/ 1480121 w 1480848"/>
                <a:gd name="connsiteY19" fmla="*/ 91388 h 1319196"/>
                <a:gd name="connsiteX20" fmla="*/ 1390904 w 1480848"/>
                <a:gd name="connsiteY20" fmla="*/ 2165 h 1319196"/>
                <a:gd name="connsiteX21" fmla="*/ 567716 w 1480848"/>
                <a:gd name="connsiteY21" fmla="*/ 1250697 h 1319196"/>
                <a:gd name="connsiteX22" fmla="*/ 604830 w 1480848"/>
                <a:gd name="connsiteY22" fmla="*/ 1142762 h 1319196"/>
                <a:gd name="connsiteX23" fmla="*/ 604830 w 1480848"/>
                <a:gd name="connsiteY23" fmla="*/ 1077841 h 1319196"/>
                <a:gd name="connsiteX24" fmla="*/ 877465 w 1480848"/>
                <a:gd name="connsiteY24" fmla="*/ 1077841 h 1319196"/>
                <a:gd name="connsiteX25" fmla="*/ 877465 w 1480848"/>
                <a:gd name="connsiteY25" fmla="*/ 1142762 h 1319196"/>
                <a:gd name="connsiteX26" fmla="*/ 914578 w 1480848"/>
                <a:gd name="connsiteY26" fmla="*/ 1250697 h 1319196"/>
                <a:gd name="connsiteX27" fmla="*/ 567716 w 1480848"/>
                <a:gd name="connsiteY27" fmla="*/ 1250697 h 1319196"/>
                <a:gd name="connsiteX28" fmla="*/ 1411985 w 1480848"/>
                <a:gd name="connsiteY28" fmla="*/ 988615 h 1319196"/>
                <a:gd name="connsiteX29" fmla="*/ 1390901 w 1480848"/>
                <a:gd name="connsiteY29" fmla="*/ 1009699 h 1319196"/>
                <a:gd name="connsiteX30" fmla="*/ 91388 w 1480848"/>
                <a:gd name="connsiteY30" fmla="*/ 1009699 h 1319196"/>
                <a:gd name="connsiteX31" fmla="*/ 70304 w 1480848"/>
                <a:gd name="connsiteY31" fmla="*/ 988615 h 1319196"/>
                <a:gd name="connsiteX32" fmla="*/ 70304 w 1480848"/>
                <a:gd name="connsiteY32" fmla="*/ 809548 h 1319196"/>
                <a:gd name="connsiteX33" fmla="*/ 1411985 w 1480848"/>
                <a:gd name="connsiteY33" fmla="*/ 809548 h 1319196"/>
                <a:gd name="connsiteX34" fmla="*/ 1411985 w 1480848"/>
                <a:gd name="connsiteY34" fmla="*/ 988615 h 1319196"/>
                <a:gd name="connsiteX35" fmla="*/ 1411985 w 1480848"/>
                <a:gd name="connsiteY35" fmla="*/ 741403 h 1319196"/>
                <a:gd name="connsiteX36" fmla="*/ 70307 w 1480848"/>
                <a:gd name="connsiteY36" fmla="*/ 741403 h 1319196"/>
                <a:gd name="connsiteX37" fmla="*/ 70307 w 1480848"/>
                <a:gd name="connsiteY37" fmla="*/ 91388 h 1319196"/>
                <a:gd name="connsiteX38" fmla="*/ 91391 w 1480848"/>
                <a:gd name="connsiteY38" fmla="*/ 70304 h 1319196"/>
                <a:gd name="connsiteX39" fmla="*/ 1390901 w 1480848"/>
                <a:gd name="connsiteY39" fmla="*/ 70304 h 1319196"/>
                <a:gd name="connsiteX40" fmla="*/ 1411988 w 1480848"/>
                <a:gd name="connsiteY40" fmla="*/ 91388 h 1319196"/>
                <a:gd name="connsiteX41" fmla="*/ 1411988 w 1480848"/>
                <a:gd name="connsiteY41" fmla="*/ 741403 h 131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80848" h="1319196">
                  <a:moveTo>
                    <a:pt x="1390904" y="2165"/>
                  </a:moveTo>
                  <a:lnTo>
                    <a:pt x="91388" y="2165"/>
                  </a:lnTo>
                  <a:cubicBezTo>
                    <a:pt x="42191" y="2165"/>
                    <a:pt x="2165" y="42191"/>
                    <a:pt x="2165" y="91388"/>
                  </a:cubicBezTo>
                  <a:lnTo>
                    <a:pt x="2165" y="988612"/>
                  </a:lnTo>
                  <a:cubicBezTo>
                    <a:pt x="2165" y="1037809"/>
                    <a:pt x="42191" y="1077836"/>
                    <a:pt x="91388" y="1077836"/>
                  </a:cubicBezTo>
                  <a:lnTo>
                    <a:pt x="536682" y="1077836"/>
                  </a:lnTo>
                  <a:lnTo>
                    <a:pt x="536682" y="1142756"/>
                  </a:lnTo>
                  <a:cubicBezTo>
                    <a:pt x="536682" y="1202270"/>
                    <a:pt x="488262" y="1250691"/>
                    <a:pt x="428748" y="1250691"/>
                  </a:cubicBezTo>
                  <a:lnTo>
                    <a:pt x="330610" y="1250691"/>
                  </a:lnTo>
                  <a:cubicBezTo>
                    <a:pt x="311795" y="1250691"/>
                    <a:pt x="296539" y="1265944"/>
                    <a:pt x="296539" y="1284762"/>
                  </a:cubicBezTo>
                  <a:cubicBezTo>
                    <a:pt x="296539" y="1303580"/>
                    <a:pt x="311795" y="1318833"/>
                    <a:pt x="330610" y="1318833"/>
                  </a:cubicBezTo>
                  <a:lnTo>
                    <a:pt x="1151676" y="1318833"/>
                  </a:lnTo>
                  <a:cubicBezTo>
                    <a:pt x="1170491" y="1318833"/>
                    <a:pt x="1185747" y="1303580"/>
                    <a:pt x="1185747" y="1284762"/>
                  </a:cubicBezTo>
                  <a:cubicBezTo>
                    <a:pt x="1185747" y="1265944"/>
                    <a:pt x="1170491" y="1250691"/>
                    <a:pt x="1151676" y="1250691"/>
                  </a:cubicBezTo>
                  <a:lnTo>
                    <a:pt x="1053536" y="1250691"/>
                  </a:lnTo>
                  <a:cubicBezTo>
                    <a:pt x="994022" y="1250691"/>
                    <a:pt x="945601" y="1202270"/>
                    <a:pt x="945601" y="1142756"/>
                  </a:cubicBezTo>
                  <a:lnTo>
                    <a:pt x="945601" y="1077839"/>
                  </a:lnTo>
                  <a:lnTo>
                    <a:pt x="1390895" y="1077839"/>
                  </a:lnTo>
                  <a:cubicBezTo>
                    <a:pt x="1440092" y="1077839"/>
                    <a:pt x="1480121" y="1037812"/>
                    <a:pt x="1480121" y="988615"/>
                  </a:cubicBezTo>
                  <a:lnTo>
                    <a:pt x="1480121" y="91388"/>
                  </a:lnTo>
                  <a:cubicBezTo>
                    <a:pt x="1480127" y="42191"/>
                    <a:pt x="1440101" y="2165"/>
                    <a:pt x="1390904" y="2165"/>
                  </a:cubicBezTo>
                  <a:close/>
                  <a:moveTo>
                    <a:pt x="567716" y="1250697"/>
                  </a:moveTo>
                  <a:cubicBezTo>
                    <a:pt x="590942" y="1220860"/>
                    <a:pt x="604830" y="1183415"/>
                    <a:pt x="604830" y="1142762"/>
                  </a:cubicBezTo>
                  <a:lnTo>
                    <a:pt x="604830" y="1077841"/>
                  </a:lnTo>
                  <a:lnTo>
                    <a:pt x="877465" y="1077841"/>
                  </a:lnTo>
                  <a:lnTo>
                    <a:pt x="877465" y="1142762"/>
                  </a:lnTo>
                  <a:cubicBezTo>
                    <a:pt x="877465" y="1183415"/>
                    <a:pt x="891353" y="1220863"/>
                    <a:pt x="914578" y="1250697"/>
                  </a:cubicBezTo>
                  <a:lnTo>
                    <a:pt x="567716" y="1250697"/>
                  </a:lnTo>
                  <a:close/>
                  <a:moveTo>
                    <a:pt x="1411985" y="988615"/>
                  </a:moveTo>
                  <a:cubicBezTo>
                    <a:pt x="1411985" y="1000240"/>
                    <a:pt x="1402528" y="1009699"/>
                    <a:pt x="1390901" y="1009699"/>
                  </a:cubicBezTo>
                  <a:lnTo>
                    <a:pt x="91388" y="1009699"/>
                  </a:lnTo>
                  <a:cubicBezTo>
                    <a:pt x="79764" y="1009699"/>
                    <a:pt x="70304" y="1000243"/>
                    <a:pt x="70304" y="988615"/>
                  </a:cubicBezTo>
                  <a:lnTo>
                    <a:pt x="70304" y="809548"/>
                  </a:lnTo>
                  <a:lnTo>
                    <a:pt x="1411985" y="809548"/>
                  </a:lnTo>
                  <a:lnTo>
                    <a:pt x="1411985" y="988615"/>
                  </a:lnTo>
                  <a:close/>
                  <a:moveTo>
                    <a:pt x="1411985" y="741403"/>
                  </a:moveTo>
                  <a:lnTo>
                    <a:pt x="70307" y="741403"/>
                  </a:lnTo>
                  <a:lnTo>
                    <a:pt x="70307" y="91388"/>
                  </a:lnTo>
                  <a:cubicBezTo>
                    <a:pt x="70307" y="79764"/>
                    <a:pt x="79764" y="70304"/>
                    <a:pt x="91391" y="70304"/>
                  </a:cubicBezTo>
                  <a:lnTo>
                    <a:pt x="1390901" y="70304"/>
                  </a:lnTo>
                  <a:cubicBezTo>
                    <a:pt x="1402525" y="70304"/>
                    <a:pt x="1411988" y="79761"/>
                    <a:pt x="1411988" y="91388"/>
                  </a:cubicBezTo>
                  <a:lnTo>
                    <a:pt x="1411988" y="741403"/>
                  </a:lnTo>
                  <a:close/>
                </a:path>
              </a:pathLst>
            </a:custGeom>
            <a:solidFill>
              <a:schemeClr val="accent4"/>
            </a:solidFill>
            <a:ln w="19050" cap="flat">
              <a:solidFill>
                <a:schemeClr val="accent4"/>
              </a:solidFill>
              <a:prstDash val="solid"/>
              <a:miter/>
            </a:ln>
          </p:spPr>
          <p:txBody>
            <a:bodyPr rtlCol="0" anchor="ctr"/>
            <a:lstStyle/>
            <a:p>
              <a:endParaRPr lang="en-GB" sz="1730"/>
            </a:p>
          </p:txBody>
        </p:sp>
        <p:pic>
          <p:nvPicPr>
            <p:cNvPr id="35" name="Graphic 34">
              <a:extLst>
                <a:ext uri="{FF2B5EF4-FFF2-40B4-BE49-F238E27FC236}">
                  <a16:creationId xmlns:a16="http://schemas.microsoft.com/office/drawing/2014/main" id="{63751233-2C90-4957-8998-DF22CC62C2B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5658" y="2735727"/>
              <a:ext cx="480850" cy="480850"/>
            </a:xfrm>
            <a:prstGeom prst="rect">
              <a:avLst/>
            </a:prstGeom>
          </p:spPr>
        </p:pic>
      </p:grpSp>
      <p:grpSp>
        <p:nvGrpSpPr>
          <p:cNvPr id="6" name="Group 5">
            <a:extLst>
              <a:ext uri="{FF2B5EF4-FFF2-40B4-BE49-F238E27FC236}">
                <a16:creationId xmlns:a16="http://schemas.microsoft.com/office/drawing/2014/main" id="{25695B18-A6A3-476B-9678-03EE86E96760}"/>
              </a:ext>
            </a:extLst>
          </p:cNvPr>
          <p:cNvGrpSpPr/>
          <p:nvPr/>
        </p:nvGrpSpPr>
        <p:grpSpPr>
          <a:xfrm>
            <a:off x="617851" y="2057907"/>
            <a:ext cx="2206824" cy="2206824"/>
            <a:chOff x="617851" y="2057907"/>
            <a:chExt cx="2206824" cy="2206824"/>
          </a:xfrm>
          <a:solidFill>
            <a:schemeClr val="accent6"/>
          </a:solidFill>
        </p:grpSpPr>
        <p:sp>
          <p:nvSpPr>
            <p:cNvPr id="4" name="Oval 3">
              <a:extLst>
                <a:ext uri="{FF2B5EF4-FFF2-40B4-BE49-F238E27FC236}">
                  <a16:creationId xmlns:a16="http://schemas.microsoft.com/office/drawing/2014/main" id="{063E5D4F-4B01-4454-B775-DA059CF8CCB6}"/>
                </a:ext>
              </a:extLst>
            </p:cNvPr>
            <p:cNvSpPr/>
            <p:nvPr/>
          </p:nvSpPr>
          <p:spPr bwMode="auto">
            <a:xfrm>
              <a:off x="617851"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building_5" title="Icon of tall buildings">
              <a:extLst>
                <a:ext uri="{FF2B5EF4-FFF2-40B4-BE49-F238E27FC236}">
                  <a16:creationId xmlns:a16="http://schemas.microsoft.com/office/drawing/2014/main" id="{1533A0A2-91B1-44FB-A374-ECF9F17BC827}"/>
                </a:ext>
              </a:extLst>
            </p:cNvPr>
            <p:cNvSpPr>
              <a:spLocks noChangeAspect="1" noEditPoints="1"/>
            </p:cNvSpPr>
            <p:nvPr/>
          </p:nvSpPr>
          <p:spPr bwMode="auto">
            <a:xfrm>
              <a:off x="1242969" y="2571971"/>
              <a:ext cx="954665" cy="103683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grpFill/>
            <a:ln w="5715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85C30EE5-ED0A-40C8-8AF0-359D119ABC1D}"/>
              </a:ext>
            </a:extLst>
          </p:cNvPr>
          <p:cNvGrpSpPr/>
          <p:nvPr/>
        </p:nvGrpSpPr>
        <p:grpSpPr>
          <a:xfrm>
            <a:off x="3534340" y="2057907"/>
            <a:ext cx="2206824" cy="2206824"/>
            <a:chOff x="3534340" y="2057907"/>
            <a:chExt cx="2206824" cy="2206824"/>
          </a:xfrm>
          <a:solidFill>
            <a:schemeClr val="accent6"/>
          </a:solidFill>
        </p:grpSpPr>
        <p:sp>
          <p:nvSpPr>
            <p:cNvPr id="13" name="Oval 12">
              <a:extLst>
                <a:ext uri="{FF2B5EF4-FFF2-40B4-BE49-F238E27FC236}">
                  <a16:creationId xmlns:a16="http://schemas.microsoft.com/office/drawing/2014/main" id="{B2389A81-4839-4845-A3E8-1E656098B2F3}"/>
                </a:ext>
              </a:extLst>
            </p:cNvPr>
            <p:cNvSpPr/>
            <p:nvPr/>
          </p:nvSpPr>
          <p:spPr bwMode="auto">
            <a:xfrm>
              <a:off x="3534340"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8" name="Graphic 37">
              <a:extLst>
                <a:ext uri="{FF2B5EF4-FFF2-40B4-BE49-F238E27FC236}">
                  <a16:creationId xmlns:a16="http://schemas.microsoft.com/office/drawing/2014/main" id="{4795A4C2-DA0D-4451-9133-293F41E9BB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7365" y="2559430"/>
              <a:ext cx="1120774" cy="1120774"/>
            </a:xfrm>
            <a:prstGeom prst="rect">
              <a:avLst/>
            </a:prstGeom>
          </p:spPr>
        </p:pic>
      </p:grpSp>
      <p:grpSp>
        <p:nvGrpSpPr>
          <p:cNvPr id="9" name="Group 8">
            <a:extLst>
              <a:ext uri="{FF2B5EF4-FFF2-40B4-BE49-F238E27FC236}">
                <a16:creationId xmlns:a16="http://schemas.microsoft.com/office/drawing/2014/main" id="{5FE63502-D97B-4DEC-9BD9-08A8A514683D}"/>
              </a:ext>
            </a:extLst>
          </p:cNvPr>
          <p:cNvGrpSpPr/>
          <p:nvPr/>
        </p:nvGrpSpPr>
        <p:grpSpPr>
          <a:xfrm>
            <a:off x="9367326" y="2057907"/>
            <a:ext cx="2206824" cy="2206824"/>
            <a:chOff x="9367326" y="2057907"/>
            <a:chExt cx="2206824" cy="2206824"/>
          </a:xfrm>
          <a:solidFill>
            <a:srgbClr val="D2D2D2"/>
          </a:solidFill>
        </p:grpSpPr>
        <p:sp>
          <p:nvSpPr>
            <p:cNvPr id="17" name="Oval 16">
              <a:extLst>
                <a:ext uri="{FF2B5EF4-FFF2-40B4-BE49-F238E27FC236}">
                  <a16:creationId xmlns:a16="http://schemas.microsoft.com/office/drawing/2014/main" id="{C6F6CB84-1E3E-419C-8A70-C5C4C246A6AC}"/>
                </a:ext>
              </a:extLst>
            </p:cNvPr>
            <p:cNvSpPr/>
            <p:nvPr/>
          </p:nvSpPr>
          <p:spPr bwMode="auto">
            <a:xfrm>
              <a:off x="9367326"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ank" title="Icon of a piggy bank">
              <a:extLst>
                <a:ext uri="{FF2B5EF4-FFF2-40B4-BE49-F238E27FC236}">
                  <a16:creationId xmlns:a16="http://schemas.microsoft.com/office/drawing/2014/main" id="{67B8BEBB-6554-4445-AAE2-4BA24AD4DE4A}"/>
                </a:ext>
              </a:extLst>
            </p:cNvPr>
            <p:cNvSpPr>
              <a:spLocks noChangeAspect="1" noEditPoints="1"/>
            </p:cNvSpPr>
            <p:nvPr/>
          </p:nvSpPr>
          <p:spPr bwMode="auto">
            <a:xfrm>
              <a:off x="9838832" y="2610391"/>
              <a:ext cx="1209381" cy="1119057"/>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grpFill/>
            <a:ln w="762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Tree>
    <p:extLst>
      <p:ext uri="{BB962C8B-B14F-4D97-AF65-F5344CB8AC3E}">
        <p14:creationId xmlns:p14="http://schemas.microsoft.com/office/powerpoint/2010/main" val="1162879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anim calcmode="lin" valueType="num">
                                      <p:cBhvr>
                                        <p:cTn id="46" dur="500" fill="hold"/>
                                        <p:tgtEl>
                                          <p:spTgt spid="20"/>
                                        </p:tgtEl>
                                        <p:attrNameLst>
                                          <p:attrName>ppt_x</p:attrName>
                                        </p:attrNameLst>
                                      </p:cBhvr>
                                      <p:tavLst>
                                        <p:tav tm="0">
                                          <p:val>
                                            <p:strVal val="#ppt_x"/>
                                          </p:val>
                                        </p:tav>
                                        <p:tav tm="100000">
                                          <p:val>
                                            <p:strVal val="#ppt_x"/>
                                          </p:val>
                                        </p:tav>
                                      </p:tavLst>
                                    </p:anim>
                                    <p:anim calcmode="lin" valueType="num">
                                      <p:cBhvr>
                                        <p:cTn id="4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8631-2B39-449A-8268-63384FF2C01E}"/>
              </a:ext>
            </a:extLst>
          </p:cNvPr>
          <p:cNvSpPr>
            <a:spLocks noGrp="1"/>
          </p:cNvSpPr>
          <p:nvPr>
            <p:ph type="title"/>
          </p:nvPr>
        </p:nvSpPr>
        <p:spPr>
          <a:xfrm>
            <a:off x="586740" y="204384"/>
            <a:ext cx="11018520" cy="553998"/>
          </a:xfrm>
        </p:spPr>
        <p:txBody>
          <a:bodyPr>
            <a:normAutofit fontScale="90000"/>
          </a:bodyPr>
          <a:lstStyle/>
          <a:p>
            <a:r>
              <a:rPr lang="en-US" dirty="0"/>
              <a:t>Advantages of Azure File Sync</a:t>
            </a:r>
          </a:p>
        </p:txBody>
      </p:sp>
      <p:grpSp>
        <p:nvGrpSpPr>
          <p:cNvPr id="4" name="HQ Server">
            <a:extLst>
              <a:ext uri="{FF2B5EF4-FFF2-40B4-BE49-F238E27FC236}">
                <a16:creationId xmlns:a16="http://schemas.microsoft.com/office/drawing/2014/main" id="{C8A4BC4E-CCFE-4292-BEC7-8D144844930C}"/>
              </a:ext>
            </a:extLst>
          </p:cNvPr>
          <p:cNvGrpSpPr/>
          <p:nvPr/>
        </p:nvGrpSpPr>
        <p:grpSpPr>
          <a:xfrm>
            <a:off x="6549110" y="4694389"/>
            <a:ext cx="1911164" cy="2088208"/>
            <a:chOff x="2657969" y="4249398"/>
            <a:chExt cx="1801933" cy="1968861"/>
          </a:xfrm>
        </p:grpSpPr>
        <p:pic>
          <p:nvPicPr>
            <p:cNvPr id="5" name="Picture 2" descr="\\MAGNUM\Projects\Microsoft\Cloud Power FY12\Design\Icons\PNGs\Server_2.png">
              <a:extLst>
                <a:ext uri="{FF2B5EF4-FFF2-40B4-BE49-F238E27FC236}">
                  <a16:creationId xmlns:a16="http://schemas.microsoft.com/office/drawing/2014/main" id="{8808ACD2-528A-4B13-B613-E5D34E645B78}"/>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2B22CB49-EDC5-4AF8-B83D-7AD4DFB86EF3}"/>
                </a:ext>
              </a:extLst>
            </p:cNvPr>
            <p:cNvSpPr txBox="1"/>
            <p:nvPr/>
          </p:nvSpPr>
          <p:spPr>
            <a:xfrm>
              <a:off x="2657969" y="5577189"/>
              <a:ext cx="1801933" cy="641070"/>
            </a:xfrm>
            <a:prstGeom prst="rect">
              <a:avLst/>
            </a:prstGeom>
            <a:noFill/>
          </p:spPr>
          <p:txBody>
            <a:bodyPr wrap="none" rtlCol="0">
              <a:spAutoFit/>
            </a:bodyPr>
            <a:lstStyle/>
            <a:p>
              <a:pPr algn="ctr" defTabSz="969711">
                <a:defRPr/>
              </a:pPr>
              <a:r>
                <a:rPr lang="en-US" sz="1909" dirty="0">
                  <a:latin typeface="Calibri" panose="020F0502020204030204"/>
                </a:rPr>
                <a:t>File Sync Server 2</a:t>
              </a:r>
              <a:br>
                <a:rPr lang="en-US" sz="1909" dirty="0">
                  <a:latin typeface="Calibri" panose="020F0502020204030204"/>
                </a:rPr>
              </a:br>
              <a:r>
                <a:rPr lang="en-US" sz="1909" dirty="0">
                  <a:latin typeface="Calibri" panose="020F0502020204030204"/>
                </a:rPr>
                <a:t>Copenhagen</a:t>
              </a:r>
            </a:p>
          </p:txBody>
        </p:sp>
      </p:grpSp>
      <p:cxnSp>
        <p:nvCxnSpPr>
          <p:cNvPr id="7" name="Sync: New York">
            <a:extLst>
              <a:ext uri="{FF2B5EF4-FFF2-40B4-BE49-F238E27FC236}">
                <a16:creationId xmlns:a16="http://schemas.microsoft.com/office/drawing/2014/main" id="{604182A8-C2BC-4657-B397-3014358B4CCF}"/>
              </a:ext>
            </a:extLst>
          </p:cNvPr>
          <p:cNvCxnSpPr>
            <a:cxnSpLocks/>
            <a:stCxn id="5" idx="0"/>
          </p:cNvCxnSpPr>
          <p:nvPr/>
        </p:nvCxnSpPr>
        <p:spPr>
          <a:xfrm rot="16200000" flipV="1">
            <a:off x="6495054" y="3684760"/>
            <a:ext cx="1105014" cy="914244"/>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8" name="Sync: HQ">
            <a:extLst>
              <a:ext uri="{FF2B5EF4-FFF2-40B4-BE49-F238E27FC236}">
                <a16:creationId xmlns:a16="http://schemas.microsoft.com/office/drawing/2014/main" id="{FDD36606-26C6-418E-9C39-03C3BDC0824B}"/>
              </a:ext>
            </a:extLst>
          </p:cNvPr>
          <p:cNvCxnSpPr>
            <a:cxnSpLocks/>
          </p:cNvCxnSpPr>
          <p:nvPr/>
        </p:nvCxnSpPr>
        <p:spPr>
          <a:xfrm rot="5400000" flipH="1" flipV="1">
            <a:off x="2593102" y="3803796"/>
            <a:ext cx="1107358" cy="500071"/>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9" name="New York">
            <a:extLst>
              <a:ext uri="{FF2B5EF4-FFF2-40B4-BE49-F238E27FC236}">
                <a16:creationId xmlns:a16="http://schemas.microsoft.com/office/drawing/2014/main" id="{BF5DC437-992E-4F89-9816-D468BED6CFA6}"/>
              </a:ext>
            </a:extLst>
          </p:cNvPr>
          <p:cNvGrpSpPr/>
          <p:nvPr/>
        </p:nvGrpSpPr>
        <p:grpSpPr>
          <a:xfrm>
            <a:off x="1941166" y="4746891"/>
            <a:ext cx="1911164" cy="2088208"/>
            <a:chOff x="2657960" y="4249398"/>
            <a:chExt cx="1801936" cy="1968861"/>
          </a:xfrm>
        </p:grpSpPr>
        <p:pic>
          <p:nvPicPr>
            <p:cNvPr id="10" name="Picture 9" descr="\\MAGNUM\Projects\Microsoft\Cloud Power FY12\Design\Icons\PNGs\Server_2.png">
              <a:extLst>
                <a:ext uri="{FF2B5EF4-FFF2-40B4-BE49-F238E27FC236}">
                  <a16:creationId xmlns:a16="http://schemas.microsoft.com/office/drawing/2014/main" id="{1D2DF407-917B-4DCA-AAFA-50226C161310}"/>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11" name="TextBox 10">
              <a:extLst>
                <a:ext uri="{FF2B5EF4-FFF2-40B4-BE49-F238E27FC236}">
                  <a16:creationId xmlns:a16="http://schemas.microsoft.com/office/drawing/2014/main" id="{A76B521C-E56B-4435-9F83-AD750498F2AC}"/>
                </a:ext>
              </a:extLst>
            </p:cNvPr>
            <p:cNvSpPr txBox="1"/>
            <p:nvPr/>
          </p:nvSpPr>
          <p:spPr>
            <a:xfrm>
              <a:off x="2657960" y="5577189"/>
              <a:ext cx="1801936" cy="641070"/>
            </a:xfrm>
            <a:prstGeom prst="rect">
              <a:avLst/>
            </a:prstGeom>
            <a:noFill/>
          </p:spPr>
          <p:txBody>
            <a:bodyPr wrap="none" rtlCol="0">
              <a:spAutoFit/>
            </a:bodyPr>
            <a:lstStyle/>
            <a:p>
              <a:pPr algn="ctr" defTabSz="969711">
                <a:defRPr/>
              </a:pPr>
              <a:r>
                <a:rPr lang="en-US" sz="1909" dirty="0">
                  <a:latin typeface="Calibri" panose="020F0502020204030204"/>
                </a:rPr>
                <a:t>File Sync Server 1</a:t>
              </a:r>
              <a:br>
                <a:rPr lang="en-US" sz="1909" dirty="0">
                  <a:latin typeface="Calibri" panose="020F0502020204030204"/>
                </a:rPr>
              </a:br>
              <a:r>
                <a:rPr lang="en-US" sz="1909" dirty="0">
                  <a:latin typeface="Calibri" panose="020F0502020204030204"/>
                </a:rPr>
                <a:t>Oslo</a:t>
              </a:r>
            </a:p>
          </p:txBody>
        </p:sp>
      </p:grpSp>
      <p:grpSp>
        <p:nvGrpSpPr>
          <p:cNvPr id="12" name="IW Access color sync">
            <a:extLst>
              <a:ext uri="{FF2B5EF4-FFF2-40B4-BE49-F238E27FC236}">
                <a16:creationId xmlns:a16="http://schemas.microsoft.com/office/drawing/2014/main" id="{5FA7EE98-009B-4313-B2AD-B8422D3B4CA5}"/>
              </a:ext>
            </a:extLst>
          </p:cNvPr>
          <p:cNvGrpSpPr/>
          <p:nvPr/>
        </p:nvGrpSpPr>
        <p:grpSpPr>
          <a:xfrm>
            <a:off x="144409" y="4762144"/>
            <a:ext cx="2252694" cy="1415918"/>
            <a:chOff x="355771" y="4088145"/>
            <a:chExt cx="2848027" cy="1816814"/>
          </a:xfrm>
        </p:grpSpPr>
        <p:grpSp>
          <p:nvGrpSpPr>
            <p:cNvPr id="13" name="Group 12">
              <a:extLst>
                <a:ext uri="{FF2B5EF4-FFF2-40B4-BE49-F238E27FC236}">
                  <a16:creationId xmlns:a16="http://schemas.microsoft.com/office/drawing/2014/main" id="{91A7E50E-211F-4B2B-950B-8840574C25FC}"/>
                </a:ext>
              </a:extLst>
            </p:cNvPr>
            <p:cNvGrpSpPr/>
            <p:nvPr/>
          </p:nvGrpSpPr>
          <p:grpSpPr>
            <a:xfrm>
              <a:off x="355771" y="4088145"/>
              <a:ext cx="2848027" cy="1816814"/>
              <a:chOff x="355771" y="4088145"/>
              <a:chExt cx="2848027" cy="1816814"/>
            </a:xfrm>
          </p:grpSpPr>
          <p:grpSp>
            <p:nvGrpSpPr>
              <p:cNvPr id="15" name="Group 14">
                <a:extLst>
                  <a:ext uri="{FF2B5EF4-FFF2-40B4-BE49-F238E27FC236}">
                    <a16:creationId xmlns:a16="http://schemas.microsoft.com/office/drawing/2014/main" id="{6BE51C89-D417-45D8-8780-4CEF80AAF64C}"/>
                  </a:ext>
                </a:extLst>
              </p:cNvPr>
              <p:cNvGrpSpPr/>
              <p:nvPr/>
            </p:nvGrpSpPr>
            <p:grpSpPr>
              <a:xfrm>
                <a:off x="355771" y="4088145"/>
                <a:ext cx="1149075" cy="1816814"/>
                <a:chOff x="451154" y="6462143"/>
                <a:chExt cx="1149075" cy="1816814"/>
              </a:xfrm>
            </p:grpSpPr>
            <p:pic>
              <p:nvPicPr>
                <p:cNvPr id="17" name="Picture 16">
                  <a:extLst>
                    <a:ext uri="{FF2B5EF4-FFF2-40B4-BE49-F238E27FC236}">
                      <a16:creationId xmlns:a16="http://schemas.microsoft.com/office/drawing/2014/main" id="{8E5EDCAD-A10E-4FB2-BEEE-1F0E2C51A88A}"/>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1154" y="7114807"/>
                  <a:ext cx="782821" cy="554353"/>
                </a:xfrm>
                <a:prstGeom prst="rect">
                  <a:avLst/>
                </a:prstGeom>
              </p:spPr>
            </p:pic>
            <p:pic>
              <p:nvPicPr>
                <p:cNvPr id="18" name="Picture 17">
                  <a:extLst>
                    <a:ext uri="{FF2B5EF4-FFF2-40B4-BE49-F238E27FC236}">
                      <a16:creationId xmlns:a16="http://schemas.microsoft.com/office/drawing/2014/main" id="{9D015DF7-415B-41F5-8350-189501737EA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209170" y="7669160"/>
                  <a:ext cx="348720" cy="609797"/>
                </a:xfrm>
                <a:prstGeom prst="rect">
                  <a:avLst/>
                </a:prstGeom>
              </p:spPr>
            </p:pic>
            <p:pic>
              <p:nvPicPr>
                <p:cNvPr id="19" name="Picture 18">
                  <a:extLst>
                    <a:ext uri="{FF2B5EF4-FFF2-40B4-BE49-F238E27FC236}">
                      <a16:creationId xmlns:a16="http://schemas.microsoft.com/office/drawing/2014/main" id="{A5002C38-7F36-4D8A-82E6-4A1D7C5D403A}"/>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179545" y="6462143"/>
                  <a:ext cx="420684" cy="691535"/>
                </a:xfrm>
                <a:prstGeom prst="rect">
                  <a:avLst/>
                </a:prstGeom>
              </p:spPr>
            </p:pic>
          </p:grpSp>
          <p:cxnSp>
            <p:nvCxnSpPr>
              <p:cNvPr id="16" name="Straight Arrow Connector 15">
                <a:extLst>
                  <a:ext uri="{FF2B5EF4-FFF2-40B4-BE49-F238E27FC236}">
                    <a16:creationId xmlns:a16="http://schemas.microsoft.com/office/drawing/2014/main" id="{CB7375E2-43E1-4785-A5D0-6AFB465D4224}"/>
                  </a:ext>
                </a:extLst>
              </p:cNvPr>
              <p:cNvCxnSpPr>
                <a:cxnSpLocks/>
              </p:cNvCxnSpPr>
              <p:nvPr/>
            </p:nvCxnSpPr>
            <p:spPr>
              <a:xfrm flipV="1">
                <a:off x="1528266" y="5039578"/>
                <a:ext cx="1675532" cy="2364"/>
              </a:xfrm>
              <a:prstGeom prst="straightConnector1">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a:extLst>
                <a:ext uri="{FF2B5EF4-FFF2-40B4-BE49-F238E27FC236}">
                  <a16:creationId xmlns:a16="http://schemas.microsoft.com/office/drawing/2014/main" id="{30474D71-DC33-44E5-B85C-D86EDFFBA6A0}"/>
                </a:ext>
              </a:extLst>
            </p:cNvPr>
            <p:cNvSpPr txBox="1"/>
            <p:nvPr/>
          </p:nvSpPr>
          <p:spPr>
            <a:xfrm>
              <a:off x="1676987" y="4716120"/>
              <a:ext cx="1348707" cy="718963"/>
            </a:xfrm>
            <a:prstGeom prst="rect">
              <a:avLst/>
            </a:prstGeom>
            <a:noFill/>
          </p:spPr>
          <p:txBody>
            <a:bodyPr wrap="square" rtlCol="0">
              <a:spAutoFit/>
            </a:bodyPr>
            <a:lstStyle/>
            <a:p>
              <a:pPr algn="ctr" defTabSz="969711">
                <a:defRPr/>
              </a:pPr>
              <a:r>
                <a:rPr lang="en-US" sz="1485" dirty="0">
                  <a:latin typeface="Calibri" panose="020F0502020204030204"/>
                </a:rPr>
                <a:t>Work Folders</a:t>
              </a:r>
            </a:p>
          </p:txBody>
        </p:sp>
      </p:grpSp>
      <p:grpSp>
        <p:nvGrpSpPr>
          <p:cNvPr id="20" name="SMB / NFS">
            <a:extLst>
              <a:ext uri="{FF2B5EF4-FFF2-40B4-BE49-F238E27FC236}">
                <a16:creationId xmlns:a16="http://schemas.microsoft.com/office/drawing/2014/main" id="{E1E77FD7-C792-46F6-821C-F19BF382AD74}"/>
              </a:ext>
            </a:extLst>
          </p:cNvPr>
          <p:cNvGrpSpPr/>
          <p:nvPr/>
        </p:nvGrpSpPr>
        <p:grpSpPr>
          <a:xfrm>
            <a:off x="3286700" y="5100895"/>
            <a:ext cx="2246955" cy="1034666"/>
            <a:chOff x="3921985" y="4562314"/>
            <a:chExt cx="2118534" cy="975531"/>
          </a:xfrm>
        </p:grpSpPr>
        <p:grpSp>
          <p:nvGrpSpPr>
            <p:cNvPr id="21" name="Group 20">
              <a:extLst>
                <a:ext uri="{FF2B5EF4-FFF2-40B4-BE49-F238E27FC236}">
                  <a16:creationId xmlns:a16="http://schemas.microsoft.com/office/drawing/2014/main" id="{EF328C96-DA42-436D-8F51-8038EDC08652}"/>
                </a:ext>
              </a:extLst>
            </p:cNvPr>
            <p:cNvGrpSpPr/>
            <p:nvPr/>
          </p:nvGrpSpPr>
          <p:grpSpPr>
            <a:xfrm>
              <a:off x="3921985" y="4562314"/>
              <a:ext cx="722930" cy="714010"/>
              <a:chOff x="4219419" y="4597995"/>
              <a:chExt cx="722930" cy="714010"/>
            </a:xfrm>
          </p:grpSpPr>
          <p:sp>
            <p:nvSpPr>
              <p:cNvPr id="27" name="TextBox 26">
                <a:extLst>
                  <a:ext uri="{FF2B5EF4-FFF2-40B4-BE49-F238E27FC236}">
                    <a16:creationId xmlns:a16="http://schemas.microsoft.com/office/drawing/2014/main" id="{876F62F9-D3CF-4AAA-9D13-51EA424CA976}"/>
                  </a:ext>
                </a:extLst>
              </p:cNvPr>
              <p:cNvSpPr txBox="1"/>
              <p:nvPr/>
            </p:nvSpPr>
            <p:spPr>
              <a:xfrm>
                <a:off x="4219419" y="4597995"/>
                <a:ext cx="722930" cy="714010"/>
              </a:xfrm>
              <a:prstGeom prst="rect">
                <a:avLst/>
              </a:prstGeom>
              <a:noFill/>
            </p:spPr>
            <p:txBody>
              <a:bodyPr wrap="square" rtlCol="0">
                <a:spAutoFit/>
              </a:bodyPr>
              <a:lstStyle/>
              <a:p>
                <a:pPr algn="ctr" defTabSz="969711">
                  <a:lnSpc>
                    <a:spcPct val="150000"/>
                  </a:lnSpc>
                  <a:defRPr/>
                </a:pPr>
                <a:r>
                  <a:rPr lang="en-US" sz="1485">
                    <a:latin typeface="Calibri" panose="020F0502020204030204"/>
                  </a:rPr>
                  <a:t>SMB</a:t>
                </a:r>
              </a:p>
              <a:p>
                <a:pPr algn="ctr" defTabSz="969711">
                  <a:lnSpc>
                    <a:spcPct val="150000"/>
                  </a:lnSpc>
                  <a:defRPr/>
                </a:pPr>
                <a:r>
                  <a:rPr lang="en-US" sz="1485">
                    <a:latin typeface="Calibri" panose="020F0502020204030204"/>
                  </a:rPr>
                  <a:t>NFS</a:t>
                </a:r>
              </a:p>
            </p:txBody>
          </p:sp>
          <p:cxnSp>
            <p:nvCxnSpPr>
              <p:cNvPr id="28" name="Straight Arrow Connector 27">
                <a:extLst>
                  <a:ext uri="{FF2B5EF4-FFF2-40B4-BE49-F238E27FC236}">
                    <a16:creationId xmlns:a16="http://schemas.microsoft.com/office/drawing/2014/main" id="{6BFA97C6-93AF-46EF-BE48-D1BD032B5F17}"/>
                  </a:ext>
                </a:extLst>
              </p:cNvPr>
              <p:cNvCxnSpPr/>
              <p:nvPr/>
            </p:nvCxnSpPr>
            <p:spPr>
              <a:xfrm flipV="1">
                <a:off x="4234497" y="4983672"/>
                <a:ext cx="692777" cy="1"/>
              </a:xfrm>
              <a:prstGeom prst="straightConnector1">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 name="Group 21">
              <a:extLst>
                <a:ext uri="{FF2B5EF4-FFF2-40B4-BE49-F238E27FC236}">
                  <a16:creationId xmlns:a16="http://schemas.microsoft.com/office/drawing/2014/main" id="{2BC3AC47-58A0-4E9B-9B15-0481D2EAF8CD}"/>
                </a:ext>
              </a:extLst>
            </p:cNvPr>
            <p:cNvGrpSpPr/>
            <p:nvPr/>
          </p:nvGrpSpPr>
          <p:grpSpPr>
            <a:xfrm>
              <a:off x="4741194" y="4597753"/>
              <a:ext cx="1299325" cy="940092"/>
              <a:chOff x="5038628" y="4633434"/>
              <a:chExt cx="1299325" cy="940092"/>
            </a:xfrm>
          </p:grpSpPr>
          <p:pic>
            <p:nvPicPr>
              <p:cNvPr id="23" name="Picture 6" descr="\\MAGNUM\Projects\Microsoft\Cloud Power FY12\Design\ICONS_PNG\Flexible_Workspace.png">
                <a:extLst>
                  <a:ext uri="{FF2B5EF4-FFF2-40B4-BE49-F238E27FC236}">
                    <a16:creationId xmlns:a16="http://schemas.microsoft.com/office/drawing/2014/main" id="{1514CA10-0FCB-43BE-A3CC-18485F686D42}"/>
                  </a:ext>
                </a:extLst>
              </p:cNvPr>
              <p:cNvPicPr>
                <a:picLocks noChangeAspect="1" noChangeArrowheads="1"/>
              </p:cNvPicPr>
              <p:nvPr/>
            </p:nvPicPr>
            <p:blipFill rotWithShape="1">
              <a:blip r:embed="rId10"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24" name="Picture 23" descr="\\MAGNUM\Projects\Microsoft\Cloud Power FY12\Design\ICONS_PNG\Application.png">
                <a:extLst>
                  <a:ext uri="{FF2B5EF4-FFF2-40B4-BE49-F238E27FC236}">
                    <a16:creationId xmlns:a16="http://schemas.microsoft.com/office/drawing/2014/main" id="{AC6AB68D-E7D8-4A5D-8CD2-8A8BDA31919E}"/>
                  </a:ext>
                </a:extLst>
              </p:cNvPr>
              <p:cNvPicPr>
                <a:picLocks noChangeAspect="1" noChangeArrowheads="1"/>
              </p:cNvPicPr>
              <p:nvPr/>
            </p:nvPicPr>
            <p:blipFill>
              <a:blip r:embed="rId11"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25" name="TextBox 24">
                <a:extLst>
                  <a:ext uri="{FF2B5EF4-FFF2-40B4-BE49-F238E27FC236}">
                    <a16:creationId xmlns:a16="http://schemas.microsoft.com/office/drawing/2014/main" id="{B1CEEB80-6D25-4C23-BFF7-BD58454791D0}"/>
                  </a:ext>
                </a:extLst>
              </p:cNvPr>
              <p:cNvSpPr txBox="1"/>
              <p:nvPr/>
            </p:nvSpPr>
            <p:spPr>
              <a:xfrm>
                <a:off x="5365754" y="4664210"/>
                <a:ext cx="532486" cy="277157"/>
              </a:xfrm>
              <a:prstGeom prst="rect">
                <a:avLst/>
              </a:prstGeom>
              <a:noFill/>
              <a:effectLst/>
            </p:spPr>
            <p:txBody>
              <a:bodyPr wrap="none" rtlCol="0">
                <a:spAutoFit/>
              </a:bodyPr>
              <a:lstStyle/>
              <a:p>
                <a:pPr defTabSz="969711">
                  <a:defRPr/>
                </a:pPr>
                <a:r>
                  <a:rPr lang="en-US" sz="1273">
                    <a:latin typeface="Calibri" panose="020F0502020204030204"/>
                  </a:rPr>
                  <a:t>Users</a:t>
                </a:r>
              </a:p>
            </p:txBody>
          </p:sp>
          <p:sp>
            <p:nvSpPr>
              <p:cNvPr id="26" name="TextBox 25">
                <a:extLst>
                  <a:ext uri="{FF2B5EF4-FFF2-40B4-BE49-F238E27FC236}">
                    <a16:creationId xmlns:a16="http://schemas.microsoft.com/office/drawing/2014/main" id="{7DAD5487-761B-4BA2-8BEB-A5A2B9F46F8F}"/>
                  </a:ext>
                </a:extLst>
              </p:cNvPr>
              <p:cNvSpPr txBox="1"/>
              <p:nvPr/>
            </p:nvSpPr>
            <p:spPr>
              <a:xfrm>
                <a:off x="5376998" y="5171381"/>
                <a:ext cx="960955" cy="277157"/>
              </a:xfrm>
              <a:prstGeom prst="rect">
                <a:avLst/>
              </a:prstGeom>
              <a:noFill/>
              <a:effectLst/>
            </p:spPr>
            <p:txBody>
              <a:bodyPr wrap="none" rtlCol="0">
                <a:spAutoFit/>
              </a:bodyPr>
              <a:lstStyle/>
              <a:p>
                <a:pPr defTabSz="969711">
                  <a:defRPr/>
                </a:pPr>
                <a:r>
                  <a:rPr lang="en-US" sz="1273">
                    <a:latin typeface="Calibri" panose="020F0502020204030204"/>
                  </a:rPr>
                  <a:t>Applications</a:t>
                </a:r>
              </a:p>
            </p:txBody>
          </p:sp>
        </p:grpSp>
      </p:grpSp>
      <p:grpSp>
        <p:nvGrpSpPr>
          <p:cNvPr id="30" name="Group 29">
            <a:extLst>
              <a:ext uri="{FF2B5EF4-FFF2-40B4-BE49-F238E27FC236}">
                <a16:creationId xmlns:a16="http://schemas.microsoft.com/office/drawing/2014/main" id="{785A0315-D7CD-4F40-A14A-4F7F3038DFB3}"/>
              </a:ext>
            </a:extLst>
          </p:cNvPr>
          <p:cNvGrpSpPr/>
          <p:nvPr/>
        </p:nvGrpSpPr>
        <p:grpSpPr>
          <a:xfrm>
            <a:off x="2426621" y="973218"/>
            <a:ext cx="5082930" cy="2424001"/>
            <a:chOff x="6910869" y="3170996"/>
            <a:chExt cx="3594697" cy="1674421"/>
          </a:xfrm>
          <a:solidFill>
            <a:schemeClr val="accent4">
              <a:lumMod val="60000"/>
              <a:lumOff val="40000"/>
            </a:schemeClr>
          </a:solidFill>
        </p:grpSpPr>
        <p:grpSp>
          <p:nvGrpSpPr>
            <p:cNvPr id="31" name="Group 30">
              <a:extLst>
                <a:ext uri="{FF2B5EF4-FFF2-40B4-BE49-F238E27FC236}">
                  <a16:creationId xmlns:a16="http://schemas.microsoft.com/office/drawing/2014/main" id="{FCD04B0B-E675-4800-9298-7B2C9DC47387}"/>
                </a:ext>
              </a:extLst>
            </p:cNvPr>
            <p:cNvGrpSpPr/>
            <p:nvPr/>
          </p:nvGrpSpPr>
          <p:grpSpPr>
            <a:xfrm>
              <a:off x="6910869" y="3170996"/>
              <a:ext cx="3594697" cy="1674421"/>
              <a:chOff x="6707276" y="2211440"/>
              <a:chExt cx="2716503" cy="1180417"/>
            </a:xfrm>
            <a:grpFill/>
          </p:grpSpPr>
          <p:sp>
            <p:nvSpPr>
              <p:cNvPr id="36" name="Freeform 80">
                <a:extLst>
                  <a:ext uri="{FF2B5EF4-FFF2-40B4-BE49-F238E27FC236}">
                    <a16:creationId xmlns:a16="http://schemas.microsoft.com/office/drawing/2014/main" id="{C2053EA9-17B7-4DFB-9B3D-87651515CED0}"/>
                  </a:ext>
                </a:extLst>
              </p:cNvPr>
              <p:cNvSpPr>
                <a:spLocks/>
              </p:cNvSpPr>
              <p:nvPr/>
            </p:nvSpPr>
            <p:spPr bwMode="auto">
              <a:xfrm>
                <a:off x="6707276" y="2211440"/>
                <a:ext cx="2716503" cy="1180417"/>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grpFill/>
              <a:ln w="38100">
                <a:solidFill>
                  <a:schemeClr val="accent4"/>
                </a:solidFill>
              </a:ln>
            </p:spPr>
            <p:txBody>
              <a:bodyPr lIns="91414" tIns="45706" rIns="91414" bIns="45706"/>
              <a:lstStyle/>
              <a:p>
                <a:pPr>
                  <a:defRPr/>
                </a:pPr>
                <a:endParaRPr lang="en-US">
                  <a:ea typeface="MS PGothic"/>
                  <a:cs typeface="MS PGothic"/>
                </a:endParaRPr>
              </a:p>
            </p:txBody>
          </p:sp>
          <p:pic>
            <p:nvPicPr>
              <p:cNvPr id="37" name="Picture 5" descr="C:\Users\mitchellg\Desktop\Folder.png">
                <a:extLst>
                  <a:ext uri="{FF2B5EF4-FFF2-40B4-BE49-F238E27FC236}">
                    <a16:creationId xmlns:a16="http://schemas.microsoft.com/office/drawing/2014/main" id="{7173C0F6-8D67-45F7-AEEE-D147FB11272B}"/>
                  </a:ext>
                </a:extLst>
              </p:cNvPr>
              <p:cNvPicPr>
                <a:picLocks noChangeAspect="1" noChangeArrowheads="1"/>
              </p:cNvPicPr>
              <p:nvPr/>
            </p:nvPicPr>
            <p:blipFill>
              <a:blip r:embed="rId12" cstate="print">
                <a:lum bright="100000"/>
              </a:blip>
              <a:srcRect/>
              <a:stretch>
                <a:fillRect/>
              </a:stretch>
            </p:blipFill>
            <p:spPr bwMode="auto">
              <a:xfrm>
                <a:off x="7678743" y="2673631"/>
                <a:ext cx="747881" cy="670109"/>
              </a:xfrm>
              <a:prstGeom prst="rect">
                <a:avLst/>
              </a:prstGeom>
              <a:grpFill/>
            </p:spPr>
          </p:pic>
          <p:sp>
            <p:nvSpPr>
              <p:cNvPr id="38" name="TextBox 37">
                <a:extLst>
                  <a:ext uri="{FF2B5EF4-FFF2-40B4-BE49-F238E27FC236}">
                    <a16:creationId xmlns:a16="http://schemas.microsoft.com/office/drawing/2014/main" id="{281B4166-AAE4-4C16-BE9C-BDE3AF9D7252}"/>
                  </a:ext>
                </a:extLst>
              </p:cNvPr>
              <p:cNvSpPr txBox="1"/>
              <p:nvPr/>
            </p:nvSpPr>
            <p:spPr>
              <a:xfrm>
                <a:off x="7855316" y="3015518"/>
                <a:ext cx="416084" cy="133213"/>
              </a:xfrm>
              <a:prstGeom prst="rect">
                <a:avLst/>
              </a:prstGeom>
              <a:noFill/>
            </p:spPr>
            <p:txBody>
              <a:bodyPr wrap="none" rtlCol="0">
                <a:spAutoFit/>
              </a:bodyPr>
              <a:lstStyle/>
              <a:p>
                <a:pPr algn="ctr" defTabSz="950791">
                  <a:defRPr/>
                </a:pPr>
                <a:r>
                  <a:rPr lang="en-US" sz="1143" dirty="0">
                    <a:solidFill>
                      <a:schemeClr val="accent4"/>
                    </a:solidFill>
                    <a:latin typeface="Calibri" panose="020F0502020204030204"/>
                  </a:rPr>
                  <a:t>File Share</a:t>
                </a:r>
              </a:p>
            </p:txBody>
          </p:sp>
        </p:grpSp>
        <p:pic>
          <p:nvPicPr>
            <p:cNvPr id="32" name="Graphic 31">
              <a:extLst>
                <a:ext uri="{FF2B5EF4-FFF2-40B4-BE49-F238E27FC236}">
                  <a16:creationId xmlns:a16="http://schemas.microsoft.com/office/drawing/2014/main" id="{B96F7040-DB41-41B1-BCFF-08EE4B7A10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53166" y="4128133"/>
              <a:ext cx="476250" cy="476250"/>
            </a:xfrm>
            <a:prstGeom prst="rect">
              <a:avLst/>
            </a:prstGeom>
          </p:spPr>
        </p:pic>
        <p:pic>
          <p:nvPicPr>
            <p:cNvPr id="33" name="Graphic 32">
              <a:extLst>
                <a:ext uri="{FF2B5EF4-FFF2-40B4-BE49-F238E27FC236}">
                  <a16:creationId xmlns:a16="http://schemas.microsoft.com/office/drawing/2014/main" id="{E02A31E0-856D-4F49-B0D2-DED294BEE9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09696" y="4133845"/>
              <a:ext cx="476250" cy="476250"/>
            </a:xfrm>
            <a:prstGeom prst="rect">
              <a:avLst/>
            </a:prstGeom>
          </p:spPr>
        </p:pic>
        <p:cxnSp>
          <p:nvCxnSpPr>
            <p:cNvPr id="34" name="Straight Arrow Connector 33">
              <a:extLst>
                <a:ext uri="{FF2B5EF4-FFF2-40B4-BE49-F238E27FC236}">
                  <a16:creationId xmlns:a16="http://schemas.microsoft.com/office/drawing/2014/main" id="{ECB9ADA9-DB9B-4C1E-8050-78016CB2AFF9}"/>
                </a:ext>
              </a:extLst>
            </p:cNvPr>
            <p:cNvCxnSpPr>
              <a:cxnSpLocks/>
              <a:stCxn id="33" idx="3"/>
              <a:endCxn id="37" idx="1"/>
            </p:cNvCxnSpPr>
            <p:nvPr/>
          </p:nvCxnSpPr>
          <p:spPr bwMode="auto">
            <a:xfrm flipV="1">
              <a:off x="7885946" y="4301889"/>
              <a:ext cx="310447" cy="70082"/>
            </a:xfrm>
            <a:prstGeom prst="straightConnector1">
              <a:avLst/>
            </a:prstGeom>
            <a:grpFill/>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DBA26667-5328-448D-913D-F2D656A9C6BF}"/>
                </a:ext>
              </a:extLst>
            </p:cNvPr>
            <p:cNvCxnSpPr>
              <a:cxnSpLocks/>
              <a:stCxn id="32" idx="1"/>
              <a:endCxn id="37" idx="3"/>
            </p:cNvCxnSpPr>
            <p:nvPr/>
          </p:nvCxnSpPr>
          <p:spPr bwMode="auto">
            <a:xfrm flipH="1" flipV="1">
              <a:off x="9186050" y="4301889"/>
              <a:ext cx="367116" cy="64370"/>
            </a:xfrm>
            <a:prstGeom prst="straightConnector1">
              <a:avLst/>
            </a:prstGeom>
            <a:grpFill/>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9" name="Vault">
            <a:extLst>
              <a:ext uri="{FF2B5EF4-FFF2-40B4-BE49-F238E27FC236}">
                <a16:creationId xmlns:a16="http://schemas.microsoft.com/office/drawing/2014/main" id="{314E89D7-3207-4316-9043-CF4CE865BAC7}"/>
              </a:ext>
            </a:extLst>
          </p:cNvPr>
          <p:cNvGrpSpPr/>
          <p:nvPr/>
        </p:nvGrpSpPr>
        <p:grpSpPr>
          <a:xfrm>
            <a:off x="4320697" y="1170885"/>
            <a:ext cx="1232137" cy="872272"/>
            <a:chOff x="8048434" y="1933069"/>
            <a:chExt cx="1708593" cy="1418262"/>
          </a:xfrm>
        </p:grpSpPr>
        <p:pic>
          <p:nvPicPr>
            <p:cNvPr id="40" name="Picture 39">
              <a:extLst>
                <a:ext uri="{FF2B5EF4-FFF2-40B4-BE49-F238E27FC236}">
                  <a16:creationId xmlns:a16="http://schemas.microsoft.com/office/drawing/2014/main" id="{A539FCE5-3CC8-4DE2-A207-BBB935D1C766}"/>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40000"/>
                      </a14:imgEffect>
                    </a14:imgLayer>
                  </a14:imgProps>
                </a:ext>
              </a:extLst>
            </a:blip>
            <a:stretch>
              <a:fillRect/>
            </a:stretch>
          </p:blipFill>
          <p:spPr>
            <a:xfrm>
              <a:off x="8176444" y="1933069"/>
              <a:ext cx="1525901" cy="960443"/>
            </a:xfrm>
            <a:prstGeom prst="rect">
              <a:avLst/>
            </a:prstGeom>
            <a:noFill/>
            <a:ln>
              <a:noFill/>
            </a:ln>
          </p:spPr>
        </p:pic>
        <p:sp>
          <p:nvSpPr>
            <p:cNvPr id="41" name="TextBox 40">
              <a:extLst>
                <a:ext uri="{FF2B5EF4-FFF2-40B4-BE49-F238E27FC236}">
                  <a16:creationId xmlns:a16="http://schemas.microsoft.com/office/drawing/2014/main" id="{D3C4CBA1-2751-4698-B69A-02469F132D1D}"/>
                </a:ext>
              </a:extLst>
            </p:cNvPr>
            <p:cNvSpPr txBox="1"/>
            <p:nvPr/>
          </p:nvSpPr>
          <p:spPr>
            <a:xfrm>
              <a:off x="8048434" y="2827120"/>
              <a:ext cx="1708593" cy="524211"/>
            </a:xfrm>
            <a:prstGeom prst="rect">
              <a:avLst/>
            </a:prstGeom>
            <a:noFill/>
            <a:ln>
              <a:noFill/>
            </a:ln>
          </p:spPr>
          <p:txBody>
            <a:bodyPr wrap="none" rtlCol="0">
              <a:spAutoFit/>
            </a:bodyPr>
            <a:lstStyle/>
            <a:p>
              <a:pPr algn="ctr" defTabSz="950608">
                <a:defRPr/>
              </a:pPr>
              <a:r>
                <a:rPr lang="en-US" sz="1454" dirty="0">
                  <a:solidFill>
                    <a:schemeClr val="bg1"/>
                  </a:solidFill>
                  <a:latin typeface="Calibri" panose="020F0502020204030204"/>
                </a:rPr>
                <a:t>Azure Backup</a:t>
              </a:r>
            </a:p>
          </p:txBody>
        </p:sp>
      </p:grpSp>
      <p:sp>
        <p:nvSpPr>
          <p:cNvPr id="42" name="TextBox 41">
            <a:extLst>
              <a:ext uri="{FF2B5EF4-FFF2-40B4-BE49-F238E27FC236}">
                <a16:creationId xmlns:a16="http://schemas.microsoft.com/office/drawing/2014/main" id="{D067B435-BA21-415C-AC38-32305BD8CAE5}"/>
              </a:ext>
            </a:extLst>
          </p:cNvPr>
          <p:cNvSpPr txBox="1"/>
          <p:nvPr/>
        </p:nvSpPr>
        <p:spPr>
          <a:xfrm>
            <a:off x="9039659" y="1058243"/>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Cloud Tiering</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3A9424B8-AF2A-431E-A750-8B5E5C3009F9}"/>
              </a:ext>
            </a:extLst>
          </p:cNvPr>
          <p:cNvSpPr txBox="1"/>
          <p:nvPr/>
        </p:nvSpPr>
        <p:spPr>
          <a:xfrm>
            <a:off x="9039658" y="2134731"/>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Multi-site Sync</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0F6321B8-D8BB-4786-ADA7-445BC832A7F4}"/>
              </a:ext>
            </a:extLst>
          </p:cNvPr>
          <p:cNvSpPr txBox="1"/>
          <p:nvPr/>
        </p:nvSpPr>
        <p:spPr>
          <a:xfrm>
            <a:off x="9039658" y="2654794"/>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Cloud Backup</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9505AEF1-E69A-4835-8D61-5378D4A739CE}"/>
              </a:ext>
            </a:extLst>
          </p:cNvPr>
          <p:cNvSpPr txBox="1"/>
          <p:nvPr/>
        </p:nvSpPr>
        <p:spPr>
          <a:xfrm>
            <a:off x="9034791" y="1578306"/>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Cloud Access</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sp>
        <p:nvSpPr>
          <p:cNvPr id="46" name="TextBox 45">
            <a:extLst>
              <a:ext uri="{FF2B5EF4-FFF2-40B4-BE49-F238E27FC236}">
                <a16:creationId xmlns:a16="http://schemas.microsoft.com/office/drawing/2014/main" id="{4EF0BF90-908A-401A-B67F-52B503A846A6}"/>
              </a:ext>
            </a:extLst>
          </p:cNvPr>
          <p:cNvSpPr txBox="1"/>
          <p:nvPr/>
        </p:nvSpPr>
        <p:spPr>
          <a:xfrm>
            <a:off x="9044525" y="3174857"/>
            <a:ext cx="3433157" cy="732765"/>
          </a:xfrm>
          <a:prstGeom prst="rect">
            <a:avLst/>
          </a:prstGeom>
          <a:noFill/>
        </p:spPr>
        <p:txBody>
          <a:bodyPr wrap="square" rtlCol="0">
            <a:spAutoFit/>
          </a:bodyPr>
          <a:lstStyle/>
          <a:p>
            <a:pPr marL="342834" indent="-342834" defTabSz="950973">
              <a:buFont typeface="Arial" panose="020B0604020202020204" pitchFamily="34" charset="0"/>
              <a:buChar char="•"/>
            </a:pPr>
            <a:r>
              <a:rPr lang="en-US" sz="2081" dirty="0">
                <a:solidFill>
                  <a:schemeClr val="accent1">
                    <a:lumMod val="50000"/>
                  </a:schemeClr>
                </a:solidFill>
                <a:latin typeface="Segoe UI" panose="020B0502040204020203" pitchFamily="34" charset="0"/>
                <a:cs typeface="Segoe UI" panose="020B0502040204020203" pitchFamily="34" charset="0"/>
              </a:rPr>
              <a:t>Rapid File Server DR</a:t>
            </a:r>
          </a:p>
          <a:p>
            <a:pPr marL="342834" indent="-342834" defTabSz="950973">
              <a:buFont typeface="Arial" panose="020B0604020202020204" pitchFamily="34" charset="0"/>
              <a:buChar char="•"/>
            </a:pPr>
            <a:endParaRPr lang="en-US" sz="2081" dirty="0">
              <a:solidFill>
                <a:schemeClr val="accent1">
                  <a:lumMod val="50000"/>
                </a:schemeClr>
              </a:solidFill>
              <a:latin typeface="Segoe UI" panose="020B0502040204020203" pitchFamily="34" charset="0"/>
              <a:cs typeface="Segoe UI" panose="020B0502040204020203" pitchFamily="34" charset="0"/>
            </a:endParaRPr>
          </a:p>
        </p:txBody>
      </p:sp>
      <p:pic>
        <p:nvPicPr>
          <p:cNvPr id="47" name="Picture 46">
            <a:extLst>
              <a:ext uri="{FF2B5EF4-FFF2-40B4-BE49-F238E27FC236}">
                <a16:creationId xmlns:a16="http://schemas.microsoft.com/office/drawing/2014/main" id="{56344BE6-AC84-47BF-AC9E-8AFBD93EE1A9}"/>
              </a:ext>
            </a:extLst>
          </p:cNvPr>
          <p:cNvPicPr>
            <a:picLocks noChangeAspect="1"/>
          </p:cNvPicPr>
          <p:nvPr/>
        </p:nvPicPr>
        <p:blipFill>
          <a:blip r:embed="rId19"/>
          <a:stretch>
            <a:fillRect/>
          </a:stretch>
        </p:blipFill>
        <p:spPr>
          <a:xfrm>
            <a:off x="2678367" y="5747675"/>
            <a:ext cx="186194" cy="192767"/>
          </a:xfrm>
          <a:prstGeom prst="rect">
            <a:avLst/>
          </a:prstGeom>
        </p:spPr>
      </p:pic>
      <p:pic>
        <p:nvPicPr>
          <p:cNvPr id="48" name="Picture 47">
            <a:extLst>
              <a:ext uri="{FF2B5EF4-FFF2-40B4-BE49-F238E27FC236}">
                <a16:creationId xmlns:a16="http://schemas.microsoft.com/office/drawing/2014/main" id="{138608B2-B4E5-4462-8ED6-B69AC11DD20C}"/>
              </a:ext>
            </a:extLst>
          </p:cNvPr>
          <p:cNvPicPr>
            <a:picLocks noChangeAspect="1"/>
          </p:cNvPicPr>
          <p:nvPr/>
        </p:nvPicPr>
        <p:blipFill>
          <a:blip r:embed="rId19"/>
          <a:stretch>
            <a:fillRect/>
          </a:stretch>
        </p:blipFill>
        <p:spPr>
          <a:xfrm>
            <a:off x="7296950" y="5684485"/>
            <a:ext cx="186194" cy="192767"/>
          </a:xfrm>
          <a:prstGeom prst="rect">
            <a:avLst/>
          </a:prstGeom>
        </p:spPr>
      </p:pic>
      <p:sp>
        <p:nvSpPr>
          <p:cNvPr id="49" name="&quot;Not Allowed&quot; Symbol 48">
            <a:extLst>
              <a:ext uri="{FF2B5EF4-FFF2-40B4-BE49-F238E27FC236}">
                <a16:creationId xmlns:a16="http://schemas.microsoft.com/office/drawing/2014/main" id="{D2818AF3-C168-42A8-9E3A-B415AA2E63C2}"/>
              </a:ext>
            </a:extLst>
          </p:cNvPr>
          <p:cNvSpPr/>
          <p:nvPr/>
        </p:nvSpPr>
        <p:spPr>
          <a:xfrm>
            <a:off x="7047483" y="4985357"/>
            <a:ext cx="914400" cy="9144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0" name="New York">
            <a:extLst>
              <a:ext uri="{FF2B5EF4-FFF2-40B4-BE49-F238E27FC236}">
                <a16:creationId xmlns:a16="http://schemas.microsoft.com/office/drawing/2014/main" id="{67AAB28C-D29A-4C5B-97AC-B9F29833DBE9}"/>
              </a:ext>
            </a:extLst>
          </p:cNvPr>
          <p:cNvGrpSpPr/>
          <p:nvPr/>
        </p:nvGrpSpPr>
        <p:grpSpPr>
          <a:xfrm>
            <a:off x="9556486" y="4127020"/>
            <a:ext cx="1911164" cy="2088208"/>
            <a:chOff x="2657960" y="4249398"/>
            <a:chExt cx="1801936" cy="1968861"/>
          </a:xfrm>
        </p:grpSpPr>
        <p:pic>
          <p:nvPicPr>
            <p:cNvPr id="51" name="Picture 50" descr="\\MAGNUM\Projects\Microsoft\Cloud Power FY12\Design\Icons\PNGs\Server_2.png">
              <a:extLst>
                <a:ext uri="{FF2B5EF4-FFF2-40B4-BE49-F238E27FC236}">
                  <a16:creationId xmlns:a16="http://schemas.microsoft.com/office/drawing/2014/main" id="{B64E61FB-77AD-44DE-8F87-68C8C2F60C3D}"/>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52" name="TextBox 51">
              <a:extLst>
                <a:ext uri="{FF2B5EF4-FFF2-40B4-BE49-F238E27FC236}">
                  <a16:creationId xmlns:a16="http://schemas.microsoft.com/office/drawing/2014/main" id="{E6C21626-38F6-472A-8CDB-6BB77F309917}"/>
                </a:ext>
              </a:extLst>
            </p:cNvPr>
            <p:cNvSpPr txBox="1"/>
            <p:nvPr/>
          </p:nvSpPr>
          <p:spPr>
            <a:xfrm>
              <a:off x="2657960" y="5577189"/>
              <a:ext cx="1801936" cy="641070"/>
            </a:xfrm>
            <a:prstGeom prst="rect">
              <a:avLst/>
            </a:prstGeom>
            <a:noFill/>
          </p:spPr>
          <p:txBody>
            <a:bodyPr wrap="none" rtlCol="0">
              <a:spAutoFit/>
            </a:bodyPr>
            <a:lstStyle/>
            <a:p>
              <a:pPr algn="ctr" defTabSz="969711">
                <a:defRPr/>
              </a:pPr>
              <a:r>
                <a:rPr lang="en-US" sz="1909" dirty="0">
                  <a:latin typeface="Calibri" panose="020F0502020204030204"/>
                </a:rPr>
                <a:t>File Sync Server 3</a:t>
              </a:r>
              <a:br>
                <a:rPr lang="en-US" sz="1909" dirty="0">
                  <a:latin typeface="Calibri" panose="020F0502020204030204"/>
                </a:rPr>
              </a:br>
              <a:r>
                <a:rPr lang="en-US" sz="1909" dirty="0">
                  <a:latin typeface="Calibri" panose="020F0502020204030204"/>
                </a:rPr>
                <a:t>Stockholm</a:t>
              </a:r>
            </a:p>
          </p:txBody>
        </p:sp>
      </p:grpSp>
      <p:pic>
        <p:nvPicPr>
          <p:cNvPr id="53" name="Picture 52">
            <a:extLst>
              <a:ext uri="{FF2B5EF4-FFF2-40B4-BE49-F238E27FC236}">
                <a16:creationId xmlns:a16="http://schemas.microsoft.com/office/drawing/2014/main" id="{77C664D9-8F5C-4046-83C2-04788DBEB72F}"/>
              </a:ext>
            </a:extLst>
          </p:cNvPr>
          <p:cNvPicPr>
            <a:picLocks noChangeAspect="1"/>
          </p:cNvPicPr>
          <p:nvPr/>
        </p:nvPicPr>
        <p:blipFill>
          <a:blip r:embed="rId19"/>
          <a:stretch>
            <a:fillRect/>
          </a:stretch>
        </p:blipFill>
        <p:spPr>
          <a:xfrm>
            <a:off x="10303572" y="5135273"/>
            <a:ext cx="186194" cy="192767"/>
          </a:xfrm>
          <a:prstGeom prst="rect">
            <a:avLst/>
          </a:prstGeom>
        </p:spPr>
      </p:pic>
      <p:cxnSp>
        <p:nvCxnSpPr>
          <p:cNvPr id="54" name="Sync: New York">
            <a:extLst>
              <a:ext uri="{FF2B5EF4-FFF2-40B4-BE49-F238E27FC236}">
                <a16:creationId xmlns:a16="http://schemas.microsoft.com/office/drawing/2014/main" id="{29C53FF3-CACA-4B69-A701-008671CFB708}"/>
              </a:ext>
            </a:extLst>
          </p:cNvPr>
          <p:cNvCxnSpPr>
            <a:cxnSpLocks/>
          </p:cNvCxnSpPr>
          <p:nvPr/>
        </p:nvCxnSpPr>
        <p:spPr>
          <a:xfrm rot="10800000">
            <a:off x="7497851" y="3298411"/>
            <a:ext cx="1968878" cy="1507086"/>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0851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3249358" y="983539"/>
            <a:ext cx="5471879" cy="2482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p:txBody>
          <a:bodyPr/>
          <a:lstStyle/>
          <a:p>
            <a:r>
              <a:rPr lang="en-US" dirty="0"/>
              <a:t>Deploy Azure File Sync in a few easy steps</a:t>
            </a:r>
          </a:p>
        </p:txBody>
      </p:sp>
      <p:sp>
        <p:nvSpPr>
          <p:cNvPr id="35" name="server" title="Icon of a server tower">
            <a:extLst>
              <a:ext uri="{FF2B5EF4-FFF2-40B4-BE49-F238E27FC236}">
                <a16:creationId xmlns:a16="http://schemas.microsoft.com/office/drawing/2014/main" id="{8D50FA25-0FCE-4A43-90C0-2535C2D47D94}"/>
              </a:ext>
            </a:extLst>
          </p:cNvPr>
          <p:cNvSpPr>
            <a:spLocks noChangeAspect="1" noEditPoints="1"/>
          </p:cNvSpPr>
          <p:nvPr/>
        </p:nvSpPr>
        <p:spPr bwMode="auto">
          <a:xfrm>
            <a:off x="3437646" y="3881406"/>
            <a:ext cx="1380843" cy="266830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p>
        </p:txBody>
      </p:sp>
      <p:grpSp>
        <p:nvGrpSpPr>
          <p:cNvPr id="64" name="Group 63">
            <a:extLst>
              <a:ext uri="{FF2B5EF4-FFF2-40B4-BE49-F238E27FC236}">
                <a16:creationId xmlns:a16="http://schemas.microsoft.com/office/drawing/2014/main" id="{06D9105E-35BB-4FCE-B052-67F5B7DE1D76}"/>
              </a:ext>
            </a:extLst>
          </p:cNvPr>
          <p:cNvGrpSpPr/>
          <p:nvPr/>
        </p:nvGrpSpPr>
        <p:grpSpPr>
          <a:xfrm>
            <a:off x="4882674" y="2980176"/>
            <a:ext cx="3160847" cy="1574499"/>
            <a:chOff x="5820928" y="2980177"/>
            <a:chExt cx="3057991" cy="1573796"/>
          </a:xfrm>
        </p:grpSpPr>
        <p:cxnSp>
          <p:nvCxnSpPr>
            <p:cNvPr id="40" name="Connector: Elbow 39">
              <a:extLst>
                <a:ext uri="{FF2B5EF4-FFF2-40B4-BE49-F238E27FC236}">
                  <a16:creationId xmlns:a16="http://schemas.microsoft.com/office/drawing/2014/main" id="{B3D1187C-4B4C-4327-A78B-7F46105078B8}"/>
                </a:ext>
              </a:extLst>
            </p:cNvPr>
            <p:cNvCxnSpPr>
              <a:cxnSpLocks/>
            </p:cNvCxnSpPr>
            <p:nvPr/>
          </p:nvCxnSpPr>
          <p:spPr>
            <a:xfrm rot="5400000">
              <a:off x="5540426" y="3260679"/>
              <a:ext cx="1573793" cy="1012790"/>
            </a:xfrm>
            <a:prstGeom prst="bentConnector3">
              <a:avLst>
                <a:gd name="adj1" fmla="val 100018"/>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41AA743-6658-4E94-8AED-18AD5D5E6021}"/>
                </a:ext>
              </a:extLst>
            </p:cNvPr>
            <p:cNvCxnSpPr>
              <a:cxnSpLocks/>
            </p:cNvCxnSpPr>
            <p:nvPr/>
          </p:nvCxnSpPr>
          <p:spPr>
            <a:xfrm>
              <a:off x="7227737" y="2980178"/>
              <a:ext cx="1651182" cy="1573795"/>
            </a:xfrm>
            <a:prstGeom prst="bentConnector3">
              <a:avLst>
                <a:gd name="adj1" fmla="val -50"/>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3FC9B622-E1AB-4AC1-A241-555D6CF42F07}"/>
              </a:ext>
            </a:extLst>
          </p:cNvPr>
          <p:cNvSpPr txBox="1"/>
          <p:nvPr/>
        </p:nvSpPr>
        <p:spPr>
          <a:xfrm>
            <a:off x="3820999" y="4454455"/>
            <a:ext cx="605037" cy="430887"/>
          </a:xfrm>
          <a:prstGeom prst="rect">
            <a:avLst/>
          </a:prstGeom>
          <a:noFill/>
        </p:spPr>
        <p:txBody>
          <a:bodyPr wrap="none" lIns="0" tIns="0" rIns="0" bIns="0" rtlCol="0">
            <a:spAutoFit/>
          </a:bodyPr>
          <a:lstStyle/>
          <a:p>
            <a:pPr algn="ctr"/>
            <a:r>
              <a:rPr lang="en-US" sz="1400" b="1" dirty="0"/>
              <a:t>OSL</a:t>
            </a:r>
          </a:p>
          <a:p>
            <a:pPr algn="ctr"/>
            <a:r>
              <a:rPr lang="en-US" sz="1400" b="1" dirty="0"/>
              <a:t>X:\mktg</a:t>
            </a:r>
          </a:p>
        </p:txBody>
      </p:sp>
      <p:grpSp>
        <p:nvGrpSpPr>
          <p:cNvPr id="63" name="Group 62">
            <a:extLst>
              <a:ext uri="{FF2B5EF4-FFF2-40B4-BE49-F238E27FC236}">
                <a16:creationId xmlns:a16="http://schemas.microsoft.com/office/drawing/2014/main" id="{CAF2BDA8-327D-4B48-A02B-78B16948E07D}"/>
              </a:ext>
            </a:extLst>
          </p:cNvPr>
          <p:cNvGrpSpPr/>
          <p:nvPr/>
        </p:nvGrpSpPr>
        <p:grpSpPr>
          <a:xfrm>
            <a:off x="3568175" y="5223510"/>
            <a:ext cx="1073051" cy="271739"/>
            <a:chOff x="4506429" y="5223510"/>
            <a:chExt cx="1073051" cy="271739"/>
          </a:xfrm>
        </p:grpSpPr>
        <p:sp>
          <p:nvSpPr>
            <p:cNvPr id="59" name="Processing_E9F5" title="Icon of two interlocked gears">
              <a:extLst>
                <a:ext uri="{FF2B5EF4-FFF2-40B4-BE49-F238E27FC236}">
                  <a16:creationId xmlns:a16="http://schemas.microsoft.com/office/drawing/2014/main" id="{D9725CA0-0A82-46FC-A235-5F554C046E5E}"/>
                </a:ext>
              </a:extLst>
            </p:cNvPr>
            <p:cNvSpPr>
              <a:spLocks noChangeAspect="1" noEditPoints="1"/>
            </p:cNvSpPr>
            <p:nvPr/>
          </p:nvSpPr>
          <p:spPr bwMode="auto">
            <a:xfrm>
              <a:off x="4506429" y="5223510"/>
              <a:ext cx="312009" cy="27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TextBox 59">
              <a:extLst>
                <a:ext uri="{FF2B5EF4-FFF2-40B4-BE49-F238E27FC236}">
                  <a16:creationId xmlns:a16="http://schemas.microsoft.com/office/drawing/2014/main" id="{5756ADC6-52F5-4F42-9160-892109296E8C}"/>
                </a:ext>
              </a:extLst>
            </p:cNvPr>
            <p:cNvSpPr txBox="1"/>
            <p:nvPr/>
          </p:nvSpPr>
          <p:spPr>
            <a:xfrm>
              <a:off x="4877813" y="5310583"/>
              <a:ext cx="701667" cy="184666"/>
            </a:xfrm>
            <a:prstGeom prst="rect">
              <a:avLst/>
            </a:prstGeom>
            <a:noFill/>
          </p:spPr>
          <p:txBody>
            <a:bodyPr wrap="none" lIns="0" tIns="0" rIns="0" bIns="0" rtlCol="0">
              <a:spAutoFit/>
            </a:bodyPr>
            <a:lstStyle/>
            <a:p>
              <a:pPr algn="l"/>
              <a:r>
                <a:rPr lang="en-US" sz="1200" b="1" dirty="0"/>
                <a:t>Sync Agent</a:t>
              </a:r>
            </a:p>
          </p:txBody>
        </p:sp>
      </p:grpSp>
      <p:sp>
        <p:nvSpPr>
          <p:cNvPr id="61" name="TextBox 60">
            <a:extLst>
              <a:ext uri="{FF2B5EF4-FFF2-40B4-BE49-F238E27FC236}">
                <a16:creationId xmlns:a16="http://schemas.microsoft.com/office/drawing/2014/main" id="{B85AC944-84C0-4B04-A152-4C6DE690B9E3}"/>
              </a:ext>
            </a:extLst>
          </p:cNvPr>
          <p:cNvSpPr txBox="1"/>
          <p:nvPr/>
        </p:nvSpPr>
        <p:spPr>
          <a:xfrm>
            <a:off x="1455784" y="4449166"/>
            <a:ext cx="1698607" cy="276999"/>
          </a:xfrm>
          <a:prstGeom prst="rect">
            <a:avLst/>
          </a:prstGeom>
          <a:noFill/>
        </p:spPr>
        <p:txBody>
          <a:bodyPr wrap="none" lIns="0" tIns="0" rIns="0" bIns="0" rtlCol="0">
            <a:spAutoFit/>
          </a:bodyPr>
          <a:lstStyle/>
          <a:p>
            <a:pPr algn="l"/>
            <a:r>
              <a:rPr lang="en-US" sz="1800" b="1" dirty="0"/>
              <a:t>Server Endpoint 1</a:t>
            </a:r>
          </a:p>
        </p:txBody>
      </p:sp>
      <p:sp>
        <p:nvSpPr>
          <p:cNvPr id="62" name="TextBox 61">
            <a:extLst>
              <a:ext uri="{FF2B5EF4-FFF2-40B4-BE49-F238E27FC236}">
                <a16:creationId xmlns:a16="http://schemas.microsoft.com/office/drawing/2014/main" id="{BC267CDC-78F9-491B-BD00-A69E4B2F92EC}"/>
              </a:ext>
            </a:extLst>
          </p:cNvPr>
          <p:cNvSpPr txBox="1"/>
          <p:nvPr/>
        </p:nvSpPr>
        <p:spPr>
          <a:xfrm>
            <a:off x="9501810" y="4450590"/>
            <a:ext cx="1698607" cy="276999"/>
          </a:xfrm>
          <a:prstGeom prst="rect">
            <a:avLst/>
          </a:prstGeom>
          <a:noFill/>
        </p:spPr>
        <p:txBody>
          <a:bodyPr wrap="none" lIns="0" tIns="0" rIns="0" bIns="0" rtlCol="0">
            <a:spAutoFit/>
          </a:bodyPr>
          <a:lstStyle/>
          <a:p>
            <a:r>
              <a:rPr lang="en-US" sz="1800" b="1" dirty="0"/>
              <a:t>Server Endpoint 2</a:t>
            </a:r>
          </a:p>
        </p:txBody>
      </p:sp>
      <p:sp>
        <p:nvSpPr>
          <p:cNvPr id="68" name="server" title="Icon of a server tower">
            <a:extLst>
              <a:ext uri="{FF2B5EF4-FFF2-40B4-BE49-F238E27FC236}">
                <a16:creationId xmlns:a16="http://schemas.microsoft.com/office/drawing/2014/main" id="{387E902C-3356-46EC-8688-7BF2FA46E185}"/>
              </a:ext>
            </a:extLst>
          </p:cNvPr>
          <p:cNvSpPr>
            <a:spLocks noChangeAspect="1" noEditPoints="1"/>
          </p:cNvSpPr>
          <p:nvPr/>
        </p:nvSpPr>
        <p:spPr bwMode="auto">
          <a:xfrm>
            <a:off x="8030816" y="3797470"/>
            <a:ext cx="1380843" cy="266830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p>
        </p:txBody>
      </p:sp>
      <p:sp>
        <p:nvSpPr>
          <p:cNvPr id="69" name="TextBox 68">
            <a:extLst>
              <a:ext uri="{FF2B5EF4-FFF2-40B4-BE49-F238E27FC236}">
                <a16:creationId xmlns:a16="http://schemas.microsoft.com/office/drawing/2014/main" id="{27223C23-41E2-41CE-A80B-F4D5C3C2B934}"/>
              </a:ext>
            </a:extLst>
          </p:cNvPr>
          <p:cNvSpPr txBox="1"/>
          <p:nvPr/>
        </p:nvSpPr>
        <p:spPr>
          <a:xfrm>
            <a:off x="8425071" y="4428386"/>
            <a:ext cx="605037" cy="430887"/>
          </a:xfrm>
          <a:prstGeom prst="rect">
            <a:avLst/>
          </a:prstGeom>
          <a:noFill/>
        </p:spPr>
        <p:txBody>
          <a:bodyPr wrap="none" lIns="0" tIns="0" rIns="0" bIns="0" rtlCol="0">
            <a:spAutoFit/>
          </a:bodyPr>
          <a:lstStyle/>
          <a:p>
            <a:pPr algn="ctr"/>
            <a:r>
              <a:rPr lang="en-US" sz="1400" b="1" dirty="0"/>
              <a:t>CPH</a:t>
            </a:r>
          </a:p>
          <a:p>
            <a:pPr algn="l"/>
            <a:r>
              <a:rPr lang="en-US" sz="1400" b="1" dirty="0"/>
              <a:t>X:\mktg</a:t>
            </a:r>
          </a:p>
        </p:txBody>
      </p:sp>
      <p:grpSp>
        <p:nvGrpSpPr>
          <p:cNvPr id="70" name="Group 69">
            <a:extLst>
              <a:ext uri="{FF2B5EF4-FFF2-40B4-BE49-F238E27FC236}">
                <a16:creationId xmlns:a16="http://schemas.microsoft.com/office/drawing/2014/main" id="{582394A4-7738-42C9-8127-B964138AF261}"/>
              </a:ext>
            </a:extLst>
          </p:cNvPr>
          <p:cNvGrpSpPr/>
          <p:nvPr/>
        </p:nvGrpSpPr>
        <p:grpSpPr>
          <a:xfrm>
            <a:off x="8161345" y="5099815"/>
            <a:ext cx="1073051" cy="271739"/>
            <a:chOff x="4506429" y="5183751"/>
            <a:chExt cx="1073051" cy="271739"/>
          </a:xfrm>
        </p:grpSpPr>
        <p:sp>
          <p:nvSpPr>
            <p:cNvPr id="71" name="Processing_E9F5" title="Icon of two interlocked gears">
              <a:extLst>
                <a:ext uri="{FF2B5EF4-FFF2-40B4-BE49-F238E27FC236}">
                  <a16:creationId xmlns:a16="http://schemas.microsoft.com/office/drawing/2014/main" id="{44A409F9-A65F-4B59-8C9A-5EC94993EEA8}"/>
                </a:ext>
              </a:extLst>
            </p:cNvPr>
            <p:cNvSpPr>
              <a:spLocks noChangeAspect="1" noEditPoints="1"/>
            </p:cNvSpPr>
            <p:nvPr/>
          </p:nvSpPr>
          <p:spPr bwMode="auto">
            <a:xfrm>
              <a:off x="4506429" y="5183751"/>
              <a:ext cx="312009" cy="27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TextBox 71">
              <a:extLst>
                <a:ext uri="{FF2B5EF4-FFF2-40B4-BE49-F238E27FC236}">
                  <a16:creationId xmlns:a16="http://schemas.microsoft.com/office/drawing/2014/main" id="{64B78725-F785-4266-87E0-6CB681FAD723}"/>
                </a:ext>
              </a:extLst>
            </p:cNvPr>
            <p:cNvSpPr txBox="1"/>
            <p:nvPr/>
          </p:nvSpPr>
          <p:spPr>
            <a:xfrm>
              <a:off x="4877813" y="5270824"/>
              <a:ext cx="701667" cy="184666"/>
            </a:xfrm>
            <a:prstGeom prst="rect">
              <a:avLst/>
            </a:prstGeom>
            <a:noFill/>
          </p:spPr>
          <p:txBody>
            <a:bodyPr wrap="none" lIns="0" tIns="0" rIns="0" bIns="0" rtlCol="0">
              <a:spAutoFit/>
            </a:bodyPr>
            <a:lstStyle/>
            <a:p>
              <a:pPr algn="l"/>
              <a:r>
                <a:rPr lang="en-US" sz="1200" b="1" dirty="0"/>
                <a:t>Sync Agent</a:t>
              </a:r>
            </a:p>
          </p:txBody>
        </p:sp>
      </p:grpSp>
      <p:grpSp>
        <p:nvGrpSpPr>
          <p:cNvPr id="49" name="Group 48">
            <a:extLst>
              <a:ext uri="{FF2B5EF4-FFF2-40B4-BE49-F238E27FC236}">
                <a16:creationId xmlns:a16="http://schemas.microsoft.com/office/drawing/2014/main" id="{494531BA-9718-4E03-98E3-42CC0CA7D476}"/>
              </a:ext>
            </a:extLst>
          </p:cNvPr>
          <p:cNvGrpSpPr/>
          <p:nvPr/>
        </p:nvGrpSpPr>
        <p:grpSpPr>
          <a:xfrm>
            <a:off x="5371321" y="1978775"/>
            <a:ext cx="1124897" cy="799836"/>
            <a:chOff x="5270663" y="2060195"/>
            <a:chExt cx="1438522" cy="1186739"/>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3"/>
              <a:ext cx="1438522" cy="251161"/>
            </a:xfrm>
            <a:prstGeom prst="rect">
              <a:avLst/>
            </a:prstGeom>
            <a:noFill/>
          </p:spPr>
          <p:txBody>
            <a:bodyPr wrap="square" lIns="0" tIns="0" rIns="0" bIns="0" rtlCol="0">
              <a:spAutoFit/>
            </a:bodyPr>
            <a:lstStyle/>
            <a:p>
              <a:pPr algn="l"/>
              <a:r>
                <a:rPr lang="en-US" sz="1100" b="1" dirty="0">
                  <a:solidFill>
                    <a:schemeClr val="accent4"/>
                  </a:solidFill>
                </a:rPr>
                <a:t>Azure File Share</a:t>
              </a:r>
            </a:p>
          </p:txBody>
        </p:sp>
      </p:grpSp>
      <p:grpSp>
        <p:nvGrpSpPr>
          <p:cNvPr id="4" name="Group 3">
            <a:extLst>
              <a:ext uri="{FF2B5EF4-FFF2-40B4-BE49-F238E27FC236}">
                <a16:creationId xmlns:a16="http://schemas.microsoft.com/office/drawing/2014/main" id="{43F2CF9D-1BC9-4CB8-B10A-F2761E5ABB22}"/>
              </a:ext>
            </a:extLst>
          </p:cNvPr>
          <p:cNvGrpSpPr/>
          <p:nvPr/>
        </p:nvGrpSpPr>
        <p:grpSpPr>
          <a:xfrm>
            <a:off x="5167390" y="1552960"/>
            <a:ext cx="2160149" cy="1427218"/>
            <a:chOff x="5167390" y="1552960"/>
            <a:chExt cx="2160149" cy="1427218"/>
          </a:xfrm>
        </p:grpSpPr>
        <p:grpSp>
          <p:nvGrpSpPr>
            <p:cNvPr id="89" name="Group 88">
              <a:extLst>
                <a:ext uri="{FF2B5EF4-FFF2-40B4-BE49-F238E27FC236}">
                  <a16:creationId xmlns:a16="http://schemas.microsoft.com/office/drawing/2014/main" id="{B765812A-F211-46E4-8EDF-5A83CEACDCC1}"/>
                </a:ext>
              </a:extLst>
            </p:cNvPr>
            <p:cNvGrpSpPr/>
            <p:nvPr/>
          </p:nvGrpSpPr>
          <p:grpSpPr>
            <a:xfrm>
              <a:off x="5167390" y="1552960"/>
              <a:ext cx="2160149" cy="1427218"/>
              <a:chOff x="5167390" y="1552960"/>
              <a:chExt cx="2160149" cy="1427218"/>
            </a:xfrm>
          </p:grpSpPr>
          <p:grpSp>
            <p:nvGrpSpPr>
              <p:cNvPr id="79" name="Group 78">
                <a:extLst>
                  <a:ext uri="{FF2B5EF4-FFF2-40B4-BE49-F238E27FC236}">
                    <a16:creationId xmlns:a16="http://schemas.microsoft.com/office/drawing/2014/main" id="{04C6E22E-9837-4C2A-B8B9-946E4C9BED16}"/>
                  </a:ext>
                </a:extLst>
              </p:cNvPr>
              <p:cNvGrpSpPr/>
              <p:nvPr/>
            </p:nvGrpSpPr>
            <p:grpSpPr>
              <a:xfrm>
                <a:off x="5167390" y="1552960"/>
                <a:ext cx="1956853" cy="1427218"/>
                <a:chOff x="5922764" y="1552960"/>
                <a:chExt cx="1956853" cy="1427218"/>
              </a:xfrm>
            </p:grpSpPr>
            <p:sp>
              <p:nvSpPr>
                <p:cNvPr id="11" name="TextBox 10">
                  <a:extLst>
                    <a:ext uri="{FF2B5EF4-FFF2-40B4-BE49-F238E27FC236}">
                      <a16:creationId xmlns:a16="http://schemas.microsoft.com/office/drawing/2014/main" id="{EAB2F15D-E840-4E11-AD58-8AD76ABD50B7}"/>
                    </a:ext>
                  </a:extLst>
                </p:cNvPr>
                <p:cNvSpPr txBox="1"/>
                <p:nvPr/>
              </p:nvSpPr>
              <p:spPr>
                <a:xfrm>
                  <a:off x="7879552" y="1766414"/>
                  <a:ext cx="65" cy="307777"/>
                </a:xfrm>
                <a:prstGeom prst="rect">
                  <a:avLst/>
                </a:prstGeom>
                <a:noFill/>
              </p:spPr>
              <p:txBody>
                <a:bodyPr wrap="none" lIns="0" tIns="0" rIns="0" bIns="0" rtlCol="0">
                  <a:spAutoFit/>
                </a:bodyPr>
                <a:lstStyle/>
                <a:p>
                  <a:pPr algn="l"/>
                  <a:endParaRPr lang="en-US" sz="2000" b="1" dirty="0">
                    <a:solidFill>
                      <a:schemeClr val="accent4"/>
                    </a:solidFill>
                  </a:endParaRPr>
                </a:p>
              </p:txBody>
            </p:sp>
            <p:sp>
              <p:nvSpPr>
                <p:cNvPr id="67" name="Rectangle: Rounded Corners 66">
                  <a:extLst>
                    <a:ext uri="{FF2B5EF4-FFF2-40B4-BE49-F238E27FC236}">
                      <a16:creationId xmlns:a16="http://schemas.microsoft.com/office/drawing/2014/main" id="{69982BBE-8C72-4C35-BE32-AF2B4282A6EF}"/>
                    </a:ext>
                  </a:extLst>
                </p:cNvPr>
                <p:cNvSpPr/>
                <p:nvPr/>
              </p:nvSpPr>
              <p:spPr bwMode="auto">
                <a:xfrm>
                  <a:off x="5922764" y="1789044"/>
                  <a:ext cx="1897594" cy="1191134"/>
                </a:xfrm>
                <a:prstGeom prst="roundRect">
                  <a:avLst/>
                </a:prstGeom>
                <a:no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8EA651B1-57C6-4932-9FA6-87DB7711C4C1}"/>
                    </a:ext>
                  </a:extLst>
                </p:cNvPr>
                <p:cNvSpPr txBox="1"/>
                <p:nvPr/>
              </p:nvSpPr>
              <p:spPr>
                <a:xfrm>
                  <a:off x="6402727" y="1552960"/>
                  <a:ext cx="966227" cy="215444"/>
                </a:xfrm>
                <a:prstGeom prst="rect">
                  <a:avLst/>
                </a:prstGeom>
                <a:noFill/>
              </p:spPr>
              <p:txBody>
                <a:bodyPr wrap="none" lIns="0" tIns="0" rIns="0" bIns="0" rtlCol="0">
                  <a:spAutoFit/>
                </a:bodyPr>
                <a:lstStyle/>
                <a:p>
                  <a:pPr algn="l"/>
                  <a:r>
                    <a:rPr lang="en-US" sz="1400" b="1" dirty="0">
                      <a:solidFill>
                        <a:schemeClr val="accent4"/>
                      </a:solidFill>
                    </a:rPr>
                    <a:t>Sync Group</a:t>
                  </a:r>
                </a:p>
              </p:txBody>
            </p:sp>
          </p:grpSp>
          <p:grpSp>
            <p:nvGrpSpPr>
              <p:cNvPr id="85" name="Group 84">
                <a:extLst>
                  <a:ext uri="{FF2B5EF4-FFF2-40B4-BE49-F238E27FC236}">
                    <a16:creationId xmlns:a16="http://schemas.microsoft.com/office/drawing/2014/main" id="{15152D53-E254-4E7F-B2BA-18D7A181AD89}"/>
                  </a:ext>
                </a:extLst>
              </p:cNvPr>
              <p:cNvGrpSpPr/>
              <p:nvPr/>
            </p:nvGrpSpPr>
            <p:grpSpPr>
              <a:xfrm>
                <a:off x="6816111" y="1683438"/>
                <a:ext cx="511428" cy="505504"/>
                <a:chOff x="602415" y="1379032"/>
                <a:chExt cx="724041" cy="727854"/>
              </a:xfrm>
            </p:grpSpPr>
            <p:sp>
              <p:nvSpPr>
                <p:cNvPr id="86" name="Oval 85">
                  <a:extLst>
                    <a:ext uri="{FF2B5EF4-FFF2-40B4-BE49-F238E27FC236}">
                      <a16:creationId xmlns:a16="http://schemas.microsoft.com/office/drawing/2014/main" id="{A6564247-950E-4DFD-AF9E-7AD35C106749}"/>
                    </a:ext>
                  </a:extLst>
                </p:cNvPr>
                <p:cNvSpPr/>
                <p:nvPr/>
              </p:nvSpPr>
              <p:spPr bwMode="auto">
                <a:xfrm>
                  <a:off x="602415" y="1379032"/>
                  <a:ext cx="724041" cy="7278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7" name="arrow_11" title="Icon of a circle made of two curved arrows">
                  <a:extLst>
                    <a:ext uri="{FF2B5EF4-FFF2-40B4-BE49-F238E27FC236}">
                      <a16:creationId xmlns:a16="http://schemas.microsoft.com/office/drawing/2014/main" id="{4F070C08-B0A9-4D45-BDF6-AAEA2B450562}"/>
                    </a:ext>
                  </a:extLst>
                </p:cNvPr>
                <p:cNvSpPr>
                  <a:spLocks noChangeAspect="1" noEditPoints="1"/>
                </p:cNvSpPr>
                <p:nvPr/>
              </p:nvSpPr>
              <p:spPr bwMode="auto">
                <a:xfrm>
                  <a:off x="820889" y="1589516"/>
                  <a:ext cx="287093" cy="29991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grpSp>
        </p:grpSp>
        <p:sp>
          <p:nvSpPr>
            <p:cNvPr id="3" name="TextBox 2">
              <a:extLst>
                <a:ext uri="{FF2B5EF4-FFF2-40B4-BE49-F238E27FC236}">
                  <a16:creationId xmlns:a16="http://schemas.microsoft.com/office/drawing/2014/main" id="{1FAE571A-295D-4DE9-A172-0F468D91E1BC}"/>
                </a:ext>
              </a:extLst>
            </p:cNvPr>
            <p:cNvSpPr txBox="1"/>
            <p:nvPr/>
          </p:nvSpPr>
          <p:spPr>
            <a:xfrm>
              <a:off x="5406101" y="2758096"/>
              <a:ext cx="1025922" cy="169277"/>
            </a:xfrm>
            <a:prstGeom prst="rect">
              <a:avLst/>
            </a:prstGeom>
            <a:noFill/>
          </p:spPr>
          <p:txBody>
            <a:bodyPr wrap="none" lIns="0" tIns="0" rIns="0" bIns="0" rtlCol="0">
              <a:spAutoFit/>
            </a:bodyPr>
            <a:lstStyle/>
            <a:p>
              <a:pPr algn="l"/>
              <a:r>
                <a:rPr lang="en-US" sz="1100" b="1" dirty="0">
                  <a:solidFill>
                    <a:schemeClr val="accent4"/>
                  </a:solidFill>
                </a:rPr>
                <a:t>Cloud Endpoint</a:t>
              </a:r>
            </a:p>
          </p:txBody>
        </p:sp>
      </p:grpSp>
      <p:sp>
        <p:nvSpPr>
          <p:cNvPr id="33" name="Freeform 16">
            <a:extLst>
              <a:ext uri="{FF2B5EF4-FFF2-40B4-BE49-F238E27FC236}">
                <a16:creationId xmlns:a16="http://schemas.microsoft.com/office/drawing/2014/main" id="{491AC01A-03D7-40E3-A8F0-80DCE025D7D0}"/>
              </a:ext>
            </a:extLst>
          </p:cNvPr>
          <p:cNvSpPr/>
          <p:nvPr/>
        </p:nvSpPr>
        <p:spPr>
          <a:xfrm>
            <a:off x="267603" y="1324620"/>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a:t>
            </a:r>
          </a:p>
        </p:txBody>
      </p:sp>
      <p:sp>
        <p:nvSpPr>
          <p:cNvPr id="34" name="Freeform 16">
            <a:extLst>
              <a:ext uri="{FF2B5EF4-FFF2-40B4-BE49-F238E27FC236}">
                <a16:creationId xmlns:a16="http://schemas.microsoft.com/office/drawing/2014/main" id="{C6E20247-D786-4A7A-9221-DA5B29E76E53}"/>
              </a:ext>
            </a:extLst>
          </p:cNvPr>
          <p:cNvSpPr/>
          <p:nvPr/>
        </p:nvSpPr>
        <p:spPr>
          <a:xfrm>
            <a:off x="264370" y="1324619"/>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p>
        </p:txBody>
      </p:sp>
      <p:sp>
        <p:nvSpPr>
          <p:cNvPr id="36" name="Freeform 16">
            <a:extLst>
              <a:ext uri="{FF2B5EF4-FFF2-40B4-BE49-F238E27FC236}">
                <a16:creationId xmlns:a16="http://schemas.microsoft.com/office/drawing/2014/main" id="{4F5C23DC-5E14-4E67-A39B-9C79A7F9BF2B}"/>
              </a:ext>
            </a:extLst>
          </p:cNvPr>
          <p:cNvSpPr/>
          <p:nvPr/>
        </p:nvSpPr>
        <p:spPr>
          <a:xfrm>
            <a:off x="276352" y="1321694"/>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3</a:t>
            </a:r>
          </a:p>
        </p:txBody>
      </p:sp>
      <p:sp>
        <p:nvSpPr>
          <p:cNvPr id="37" name="Freeform 16">
            <a:extLst>
              <a:ext uri="{FF2B5EF4-FFF2-40B4-BE49-F238E27FC236}">
                <a16:creationId xmlns:a16="http://schemas.microsoft.com/office/drawing/2014/main" id="{E0B2DAF0-DFF8-4431-9439-62A65F728A88}"/>
              </a:ext>
            </a:extLst>
          </p:cNvPr>
          <p:cNvSpPr/>
          <p:nvPr/>
        </p:nvSpPr>
        <p:spPr>
          <a:xfrm>
            <a:off x="264370" y="1302503"/>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4</a:t>
            </a:r>
          </a:p>
        </p:txBody>
      </p:sp>
    </p:spTree>
    <p:extLst>
      <p:ext uri="{BB962C8B-B14F-4D97-AF65-F5344CB8AC3E}">
        <p14:creationId xmlns:p14="http://schemas.microsoft.com/office/powerpoint/2010/main" val="1498000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500"/>
                                        <p:tgtEl>
                                          <p:spTgt spid="33"/>
                                        </p:tgtEl>
                                      </p:cBhvr>
                                    </p:animEffect>
                                  </p:childTnLst>
                                </p:cTn>
                              </p:par>
                              <p:par>
                                <p:cTn id="8" presetID="2" presetClass="entr" presetSubtype="4"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 calcmode="lin" valueType="num">
                                      <p:cBhvr additive="base">
                                        <p:cTn id="10" dur="1000" fill="hold"/>
                                        <p:tgtEl>
                                          <p:spTgt spid="49"/>
                                        </p:tgtEl>
                                        <p:attrNameLst>
                                          <p:attrName>ppt_x</p:attrName>
                                        </p:attrNameLst>
                                      </p:cBhvr>
                                      <p:tavLst>
                                        <p:tav tm="0">
                                          <p:val>
                                            <p:strVal val="#ppt_x"/>
                                          </p:val>
                                        </p:tav>
                                        <p:tav tm="100000">
                                          <p:val>
                                            <p:strVal val="#ppt_x"/>
                                          </p:val>
                                        </p:tav>
                                      </p:tavLst>
                                    </p:anim>
                                    <p:anim calcmode="lin" valueType="num">
                                      <p:cBhvr additive="base">
                                        <p:cTn id="11"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1250"/>
                                        <p:tgtEl>
                                          <p:spTgt spid="34"/>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1250"/>
                                        <p:tgtEl>
                                          <p:spTgt spid="36"/>
                                        </p:tgtEl>
                                      </p:cBhvr>
                                    </p:animEffect>
                                  </p:childTnLst>
                                </p:cTn>
                              </p:par>
                              <p:par>
                                <p:cTn id="25" presetID="2" presetClass="entr" presetSubtype="4"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1000" fill="hold"/>
                                        <p:tgtEl>
                                          <p:spTgt spid="63"/>
                                        </p:tgtEl>
                                        <p:attrNameLst>
                                          <p:attrName>ppt_x</p:attrName>
                                        </p:attrNameLst>
                                      </p:cBhvr>
                                      <p:tavLst>
                                        <p:tav tm="0">
                                          <p:val>
                                            <p:strVal val="#ppt_x"/>
                                          </p:val>
                                        </p:tav>
                                        <p:tav tm="100000">
                                          <p:val>
                                            <p:strVal val="#ppt_x"/>
                                          </p:val>
                                        </p:tav>
                                      </p:tavLst>
                                    </p:anim>
                                    <p:anim calcmode="lin" valueType="num">
                                      <p:cBhvr additive="base">
                                        <p:cTn id="28" dur="1000" fill="hold"/>
                                        <p:tgtEl>
                                          <p:spTgt spid="6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1000" fill="hold"/>
                                        <p:tgtEl>
                                          <p:spTgt spid="70"/>
                                        </p:tgtEl>
                                        <p:attrNameLst>
                                          <p:attrName>ppt_x</p:attrName>
                                        </p:attrNameLst>
                                      </p:cBhvr>
                                      <p:tavLst>
                                        <p:tav tm="0">
                                          <p:val>
                                            <p:strVal val="#ppt_x"/>
                                          </p:val>
                                        </p:tav>
                                        <p:tav tm="100000">
                                          <p:val>
                                            <p:strVal val="#ppt_x"/>
                                          </p:val>
                                        </p:tav>
                                      </p:tavLst>
                                    </p:anim>
                                    <p:anim calcmode="lin" valueType="num">
                                      <p:cBhvr additive="base">
                                        <p:cTn id="32" dur="10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1250"/>
                                        <p:tgtEl>
                                          <p:spTgt spid="37"/>
                                        </p:tgtEl>
                                      </p:cBhvr>
                                    </p:animEffect>
                                  </p:childTnLst>
                                </p:cTn>
                              </p:par>
                              <p:par>
                                <p:cTn id="38" presetID="1" presetClass="entr" presetSubtype="0" fill="hold" grpId="0" nodeType="withEffect">
                                  <p:stCondLst>
                                    <p:cond delay="0"/>
                                  </p:stCondLst>
                                  <p:childTnLst>
                                    <p:set>
                                      <p:cBhvr>
                                        <p:cTn id="39" dur="1" fill="hold">
                                          <p:stCondLst>
                                            <p:cond delay="999"/>
                                          </p:stCondLst>
                                        </p:cTn>
                                        <p:tgtEl>
                                          <p:spTgt spid="6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999"/>
                                          </p:stCondLst>
                                        </p:cTn>
                                        <p:tgtEl>
                                          <p:spTgt spid="61"/>
                                        </p:tgtEl>
                                        <p:attrNameLst>
                                          <p:attrName>style.visibility</p:attrName>
                                        </p:attrNameLst>
                                      </p:cBhvr>
                                      <p:to>
                                        <p:strVal val="visible"/>
                                      </p:to>
                                    </p:set>
                                  </p:childTnLst>
                                </p:cTn>
                              </p:par>
                              <p:par>
                                <p:cTn id="42" presetID="22" presetClass="entr" presetSubtype="4"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down)">
                                      <p:cBhvr>
                                        <p:cTn id="44"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33" grpId="0" animBg="1"/>
      <p:bldP spid="34" grpId="0" animBg="1"/>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3320342" y="2591622"/>
            <a:ext cx="5471879" cy="2482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p:txBody>
          <a:bodyPr>
            <a:normAutofit fontScale="90000"/>
          </a:bodyPr>
          <a:lstStyle/>
          <a:p>
            <a:r>
              <a:rPr lang="en-US" dirty="0"/>
              <a:t>Step 1 - Create Azure Storage Account and file share</a:t>
            </a:r>
          </a:p>
        </p:txBody>
      </p:sp>
      <p:grpSp>
        <p:nvGrpSpPr>
          <p:cNvPr id="49" name="Group 48">
            <a:extLst>
              <a:ext uri="{FF2B5EF4-FFF2-40B4-BE49-F238E27FC236}">
                <a16:creationId xmlns:a16="http://schemas.microsoft.com/office/drawing/2014/main" id="{494531BA-9718-4E03-98E3-42CC0CA7D476}"/>
              </a:ext>
            </a:extLst>
          </p:cNvPr>
          <p:cNvGrpSpPr/>
          <p:nvPr/>
        </p:nvGrpSpPr>
        <p:grpSpPr>
          <a:xfrm>
            <a:off x="5422559" y="3342492"/>
            <a:ext cx="1124897" cy="799836"/>
            <a:chOff x="5270663" y="2060195"/>
            <a:chExt cx="1438522" cy="1186739"/>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3"/>
              <a:ext cx="1438522" cy="251161"/>
            </a:xfrm>
            <a:prstGeom prst="rect">
              <a:avLst/>
            </a:prstGeom>
            <a:noFill/>
          </p:spPr>
          <p:txBody>
            <a:bodyPr wrap="square" lIns="0" tIns="0" rIns="0" bIns="0" rtlCol="0">
              <a:spAutoFit/>
            </a:bodyPr>
            <a:lstStyle/>
            <a:p>
              <a:pPr algn="l"/>
              <a:r>
                <a:rPr lang="en-US" sz="1100" b="1" dirty="0">
                  <a:solidFill>
                    <a:schemeClr val="accent4"/>
                  </a:solidFill>
                </a:rPr>
                <a:t>Azure File Share</a:t>
              </a:r>
            </a:p>
          </p:txBody>
        </p:sp>
      </p:grpSp>
    </p:spTree>
    <p:extLst>
      <p:ext uri="{BB962C8B-B14F-4D97-AF65-F5344CB8AC3E}">
        <p14:creationId xmlns:p14="http://schemas.microsoft.com/office/powerpoint/2010/main" val="463278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ppt_x"/>
                                          </p:val>
                                        </p:tav>
                                        <p:tav tm="100000">
                                          <p:val>
                                            <p:strVal val="#ppt_x"/>
                                          </p:val>
                                        </p:tav>
                                      </p:tavLst>
                                    </p:anim>
                                    <p:anim calcmode="lin" valueType="num">
                                      <p:cBhvr additive="base">
                                        <p:cTn id="8"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3360060" y="2437907"/>
            <a:ext cx="5471879" cy="2482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a:xfrm>
            <a:off x="588263" y="457200"/>
            <a:ext cx="11018520" cy="1107996"/>
          </a:xfrm>
        </p:spPr>
        <p:txBody>
          <a:bodyPr>
            <a:normAutofit fontScale="90000"/>
          </a:bodyPr>
          <a:lstStyle/>
          <a:p>
            <a:r>
              <a:rPr lang="en-US" dirty="0"/>
              <a:t>Step 2 – Create Sync Group and connect it to Azure File Share</a:t>
            </a:r>
          </a:p>
        </p:txBody>
      </p:sp>
      <p:grpSp>
        <p:nvGrpSpPr>
          <p:cNvPr id="49" name="Group 48">
            <a:extLst>
              <a:ext uri="{FF2B5EF4-FFF2-40B4-BE49-F238E27FC236}">
                <a16:creationId xmlns:a16="http://schemas.microsoft.com/office/drawing/2014/main" id="{494531BA-9718-4E03-98E3-42CC0CA7D476}"/>
              </a:ext>
            </a:extLst>
          </p:cNvPr>
          <p:cNvGrpSpPr/>
          <p:nvPr/>
        </p:nvGrpSpPr>
        <p:grpSpPr>
          <a:xfrm>
            <a:off x="5482023" y="3433143"/>
            <a:ext cx="1124897" cy="799836"/>
            <a:chOff x="5270663" y="2060195"/>
            <a:chExt cx="1438522" cy="1186739"/>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3"/>
              <a:ext cx="1438522" cy="251161"/>
            </a:xfrm>
            <a:prstGeom prst="rect">
              <a:avLst/>
            </a:prstGeom>
            <a:noFill/>
          </p:spPr>
          <p:txBody>
            <a:bodyPr wrap="square" lIns="0" tIns="0" rIns="0" bIns="0" rtlCol="0">
              <a:spAutoFit/>
            </a:bodyPr>
            <a:lstStyle/>
            <a:p>
              <a:pPr algn="l"/>
              <a:r>
                <a:rPr lang="en-US" sz="1100" b="1" dirty="0">
                  <a:solidFill>
                    <a:schemeClr val="accent4"/>
                  </a:solidFill>
                </a:rPr>
                <a:t>Azure File Share</a:t>
              </a:r>
            </a:p>
          </p:txBody>
        </p:sp>
      </p:grpSp>
      <p:grpSp>
        <p:nvGrpSpPr>
          <p:cNvPr id="4" name="Group 3">
            <a:extLst>
              <a:ext uri="{FF2B5EF4-FFF2-40B4-BE49-F238E27FC236}">
                <a16:creationId xmlns:a16="http://schemas.microsoft.com/office/drawing/2014/main" id="{43F2CF9D-1BC9-4CB8-B10A-F2761E5ABB22}"/>
              </a:ext>
            </a:extLst>
          </p:cNvPr>
          <p:cNvGrpSpPr/>
          <p:nvPr/>
        </p:nvGrpSpPr>
        <p:grpSpPr>
          <a:xfrm>
            <a:off x="5278092" y="3007328"/>
            <a:ext cx="2160149" cy="1427218"/>
            <a:chOff x="5167390" y="1552960"/>
            <a:chExt cx="2160149" cy="1427218"/>
          </a:xfrm>
        </p:grpSpPr>
        <p:grpSp>
          <p:nvGrpSpPr>
            <p:cNvPr id="89" name="Group 88">
              <a:extLst>
                <a:ext uri="{FF2B5EF4-FFF2-40B4-BE49-F238E27FC236}">
                  <a16:creationId xmlns:a16="http://schemas.microsoft.com/office/drawing/2014/main" id="{B765812A-F211-46E4-8EDF-5A83CEACDCC1}"/>
                </a:ext>
              </a:extLst>
            </p:cNvPr>
            <p:cNvGrpSpPr/>
            <p:nvPr/>
          </p:nvGrpSpPr>
          <p:grpSpPr>
            <a:xfrm>
              <a:off x="5167390" y="1552960"/>
              <a:ext cx="2160149" cy="1427218"/>
              <a:chOff x="5167390" y="1552960"/>
              <a:chExt cx="2160149" cy="1427218"/>
            </a:xfrm>
          </p:grpSpPr>
          <p:grpSp>
            <p:nvGrpSpPr>
              <p:cNvPr id="79" name="Group 78">
                <a:extLst>
                  <a:ext uri="{FF2B5EF4-FFF2-40B4-BE49-F238E27FC236}">
                    <a16:creationId xmlns:a16="http://schemas.microsoft.com/office/drawing/2014/main" id="{04C6E22E-9837-4C2A-B8B9-946E4C9BED16}"/>
                  </a:ext>
                </a:extLst>
              </p:cNvPr>
              <p:cNvGrpSpPr/>
              <p:nvPr/>
            </p:nvGrpSpPr>
            <p:grpSpPr>
              <a:xfrm>
                <a:off x="5167390" y="1552960"/>
                <a:ext cx="1956853" cy="1427218"/>
                <a:chOff x="5922764" y="1552960"/>
                <a:chExt cx="1956853" cy="1427218"/>
              </a:xfrm>
            </p:grpSpPr>
            <p:sp>
              <p:nvSpPr>
                <p:cNvPr id="11" name="TextBox 10">
                  <a:extLst>
                    <a:ext uri="{FF2B5EF4-FFF2-40B4-BE49-F238E27FC236}">
                      <a16:creationId xmlns:a16="http://schemas.microsoft.com/office/drawing/2014/main" id="{EAB2F15D-E840-4E11-AD58-8AD76ABD50B7}"/>
                    </a:ext>
                  </a:extLst>
                </p:cNvPr>
                <p:cNvSpPr txBox="1"/>
                <p:nvPr/>
              </p:nvSpPr>
              <p:spPr>
                <a:xfrm>
                  <a:off x="7879552" y="1766414"/>
                  <a:ext cx="65" cy="307777"/>
                </a:xfrm>
                <a:prstGeom prst="rect">
                  <a:avLst/>
                </a:prstGeom>
                <a:noFill/>
              </p:spPr>
              <p:txBody>
                <a:bodyPr wrap="none" lIns="0" tIns="0" rIns="0" bIns="0" rtlCol="0">
                  <a:spAutoFit/>
                </a:bodyPr>
                <a:lstStyle/>
                <a:p>
                  <a:pPr algn="l"/>
                  <a:endParaRPr lang="en-US" sz="2000" b="1" dirty="0">
                    <a:solidFill>
                      <a:schemeClr val="accent4"/>
                    </a:solidFill>
                  </a:endParaRPr>
                </a:p>
              </p:txBody>
            </p:sp>
            <p:sp>
              <p:nvSpPr>
                <p:cNvPr id="67" name="Rectangle: Rounded Corners 66">
                  <a:extLst>
                    <a:ext uri="{FF2B5EF4-FFF2-40B4-BE49-F238E27FC236}">
                      <a16:creationId xmlns:a16="http://schemas.microsoft.com/office/drawing/2014/main" id="{69982BBE-8C72-4C35-BE32-AF2B4282A6EF}"/>
                    </a:ext>
                  </a:extLst>
                </p:cNvPr>
                <p:cNvSpPr/>
                <p:nvPr/>
              </p:nvSpPr>
              <p:spPr bwMode="auto">
                <a:xfrm>
                  <a:off x="5922764" y="1789044"/>
                  <a:ext cx="1897594" cy="1191134"/>
                </a:xfrm>
                <a:prstGeom prst="roundRect">
                  <a:avLst/>
                </a:prstGeom>
                <a:no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8EA651B1-57C6-4932-9FA6-87DB7711C4C1}"/>
                    </a:ext>
                  </a:extLst>
                </p:cNvPr>
                <p:cNvSpPr txBox="1"/>
                <p:nvPr/>
              </p:nvSpPr>
              <p:spPr>
                <a:xfrm>
                  <a:off x="6402727" y="1552960"/>
                  <a:ext cx="966227" cy="215444"/>
                </a:xfrm>
                <a:prstGeom prst="rect">
                  <a:avLst/>
                </a:prstGeom>
                <a:noFill/>
              </p:spPr>
              <p:txBody>
                <a:bodyPr wrap="none" lIns="0" tIns="0" rIns="0" bIns="0" rtlCol="0">
                  <a:spAutoFit/>
                </a:bodyPr>
                <a:lstStyle/>
                <a:p>
                  <a:pPr algn="l"/>
                  <a:r>
                    <a:rPr lang="en-US" sz="1400" b="1" dirty="0">
                      <a:solidFill>
                        <a:schemeClr val="accent4"/>
                      </a:solidFill>
                    </a:rPr>
                    <a:t>Sync Group</a:t>
                  </a:r>
                </a:p>
              </p:txBody>
            </p:sp>
          </p:grpSp>
          <p:grpSp>
            <p:nvGrpSpPr>
              <p:cNvPr id="85" name="Group 84">
                <a:extLst>
                  <a:ext uri="{FF2B5EF4-FFF2-40B4-BE49-F238E27FC236}">
                    <a16:creationId xmlns:a16="http://schemas.microsoft.com/office/drawing/2014/main" id="{15152D53-E254-4E7F-B2BA-18D7A181AD89}"/>
                  </a:ext>
                </a:extLst>
              </p:cNvPr>
              <p:cNvGrpSpPr/>
              <p:nvPr/>
            </p:nvGrpSpPr>
            <p:grpSpPr>
              <a:xfrm>
                <a:off x="6816111" y="1683438"/>
                <a:ext cx="511428" cy="505504"/>
                <a:chOff x="602415" y="1379032"/>
                <a:chExt cx="724041" cy="727854"/>
              </a:xfrm>
            </p:grpSpPr>
            <p:sp>
              <p:nvSpPr>
                <p:cNvPr id="86" name="Oval 85">
                  <a:extLst>
                    <a:ext uri="{FF2B5EF4-FFF2-40B4-BE49-F238E27FC236}">
                      <a16:creationId xmlns:a16="http://schemas.microsoft.com/office/drawing/2014/main" id="{A6564247-950E-4DFD-AF9E-7AD35C106749}"/>
                    </a:ext>
                  </a:extLst>
                </p:cNvPr>
                <p:cNvSpPr/>
                <p:nvPr/>
              </p:nvSpPr>
              <p:spPr bwMode="auto">
                <a:xfrm>
                  <a:off x="602415" y="1379032"/>
                  <a:ext cx="724041" cy="7278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87" name="arrow_11" title="Icon of a circle made of two curved arrows">
                  <a:extLst>
                    <a:ext uri="{FF2B5EF4-FFF2-40B4-BE49-F238E27FC236}">
                      <a16:creationId xmlns:a16="http://schemas.microsoft.com/office/drawing/2014/main" id="{4F070C08-B0A9-4D45-BDF6-AAEA2B450562}"/>
                    </a:ext>
                  </a:extLst>
                </p:cNvPr>
                <p:cNvSpPr>
                  <a:spLocks noChangeAspect="1" noEditPoints="1"/>
                </p:cNvSpPr>
                <p:nvPr/>
              </p:nvSpPr>
              <p:spPr bwMode="auto">
                <a:xfrm>
                  <a:off x="820889" y="1589516"/>
                  <a:ext cx="287093" cy="29991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grpSp>
        </p:grpSp>
        <p:sp>
          <p:nvSpPr>
            <p:cNvPr id="3" name="TextBox 2">
              <a:extLst>
                <a:ext uri="{FF2B5EF4-FFF2-40B4-BE49-F238E27FC236}">
                  <a16:creationId xmlns:a16="http://schemas.microsoft.com/office/drawing/2014/main" id="{1FAE571A-295D-4DE9-A172-0F468D91E1BC}"/>
                </a:ext>
              </a:extLst>
            </p:cNvPr>
            <p:cNvSpPr txBox="1"/>
            <p:nvPr/>
          </p:nvSpPr>
          <p:spPr>
            <a:xfrm>
              <a:off x="5406101" y="2758096"/>
              <a:ext cx="1025922" cy="169277"/>
            </a:xfrm>
            <a:prstGeom prst="rect">
              <a:avLst/>
            </a:prstGeom>
            <a:noFill/>
          </p:spPr>
          <p:txBody>
            <a:bodyPr wrap="none" lIns="0" tIns="0" rIns="0" bIns="0" rtlCol="0">
              <a:spAutoFit/>
            </a:bodyPr>
            <a:lstStyle/>
            <a:p>
              <a:pPr algn="l"/>
              <a:r>
                <a:rPr lang="en-US" sz="1100" b="1" dirty="0">
                  <a:solidFill>
                    <a:schemeClr val="accent4"/>
                  </a:solidFill>
                </a:rPr>
                <a:t>Cloud Endpoint</a:t>
              </a:r>
            </a:p>
          </p:txBody>
        </p:sp>
      </p:grpSp>
    </p:spTree>
    <p:extLst>
      <p:ext uri="{BB962C8B-B14F-4D97-AF65-F5344CB8AC3E}">
        <p14:creationId xmlns:p14="http://schemas.microsoft.com/office/powerpoint/2010/main" val="2861063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1878-E089-4AA6-903F-28155517A182}"/>
              </a:ext>
            </a:extLst>
          </p:cNvPr>
          <p:cNvSpPr>
            <a:spLocks noGrp="1"/>
          </p:cNvSpPr>
          <p:nvPr>
            <p:ph type="title"/>
          </p:nvPr>
        </p:nvSpPr>
        <p:spPr>
          <a:xfrm>
            <a:off x="584200" y="417229"/>
            <a:ext cx="11018520" cy="553998"/>
          </a:xfrm>
        </p:spPr>
        <p:txBody>
          <a:bodyPr>
            <a:normAutofit fontScale="90000"/>
          </a:bodyPr>
          <a:lstStyle/>
          <a:p>
            <a:r>
              <a:rPr lang="nb-NO" dirty="0"/>
              <a:t>Windows Admin Center integration</a:t>
            </a:r>
          </a:p>
        </p:txBody>
      </p:sp>
      <p:sp>
        <p:nvSpPr>
          <p:cNvPr id="3" name="Text Placeholder 2">
            <a:extLst>
              <a:ext uri="{FF2B5EF4-FFF2-40B4-BE49-F238E27FC236}">
                <a16:creationId xmlns:a16="http://schemas.microsoft.com/office/drawing/2014/main" id="{2F171065-D9D2-4E7A-8EE1-6CAA733F5E98}"/>
              </a:ext>
            </a:extLst>
          </p:cNvPr>
          <p:cNvSpPr>
            <a:spLocks noGrp="1"/>
          </p:cNvSpPr>
          <p:nvPr>
            <p:ph type="body" sz="quarter" idx="10"/>
          </p:nvPr>
        </p:nvSpPr>
        <p:spPr>
          <a:xfrm>
            <a:off x="584200" y="1425129"/>
            <a:ext cx="11018520" cy="800219"/>
          </a:xfrm>
        </p:spPr>
        <p:txBody>
          <a:bodyPr>
            <a:normAutofit lnSpcReduction="10000"/>
          </a:bodyPr>
          <a:lstStyle/>
          <a:p>
            <a:r>
              <a:rPr lang="nb-NO" dirty="0"/>
              <a:t>Windows Admin Center 1904</a:t>
            </a:r>
          </a:p>
          <a:p>
            <a:pPr lvl="1"/>
            <a:r>
              <a:rPr lang="nb-NO" dirty="0"/>
              <a:t>Added support for Azure File Sync and several other Azure hybrid services</a:t>
            </a:r>
          </a:p>
        </p:txBody>
      </p:sp>
      <p:pic>
        <p:nvPicPr>
          <p:cNvPr id="4" name="Picture 3">
            <a:extLst>
              <a:ext uri="{FF2B5EF4-FFF2-40B4-BE49-F238E27FC236}">
                <a16:creationId xmlns:a16="http://schemas.microsoft.com/office/drawing/2014/main" id="{DD46399B-29A7-4A43-94AF-D498F4DB28F2}"/>
              </a:ext>
            </a:extLst>
          </p:cNvPr>
          <p:cNvPicPr>
            <a:picLocks noChangeAspect="1"/>
          </p:cNvPicPr>
          <p:nvPr/>
        </p:nvPicPr>
        <p:blipFill>
          <a:blip r:embed="rId3"/>
          <a:stretch>
            <a:fillRect/>
          </a:stretch>
        </p:blipFill>
        <p:spPr>
          <a:xfrm>
            <a:off x="1209415" y="2855878"/>
            <a:ext cx="8096632" cy="3603988"/>
          </a:xfrm>
          <a:prstGeom prst="rect">
            <a:avLst/>
          </a:prstGeom>
        </p:spPr>
      </p:pic>
    </p:spTree>
    <p:extLst>
      <p:ext uri="{BB962C8B-B14F-4D97-AF65-F5344CB8AC3E}">
        <p14:creationId xmlns:p14="http://schemas.microsoft.com/office/powerpoint/2010/main" val="19226155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E613-EE57-4AFD-A09B-7A10693F4F82}"/>
              </a:ext>
            </a:extLst>
          </p:cNvPr>
          <p:cNvSpPr>
            <a:spLocks noGrp="1"/>
          </p:cNvSpPr>
          <p:nvPr>
            <p:ph type="title"/>
          </p:nvPr>
        </p:nvSpPr>
        <p:spPr/>
        <p:txBody>
          <a:bodyPr/>
          <a:lstStyle/>
          <a:p>
            <a:r>
              <a:rPr lang="nb-NO" dirty="0"/>
              <a:t>Azure File Sync Agent Version 6</a:t>
            </a:r>
          </a:p>
        </p:txBody>
      </p:sp>
      <p:sp>
        <p:nvSpPr>
          <p:cNvPr id="3" name="Text Placeholder 2">
            <a:extLst>
              <a:ext uri="{FF2B5EF4-FFF2-40B4-BE49-F238E27FC236}">
                <a16:creationId xmlns:a16="http://schemas.microsoft.com/office/drawing/2014/main" id="{98BF5F96-FEB6-48EA-BC52-BE355086A285}"/>
              </a:ext>
            </a:extLst>
          </p:cNvPr>
          <p:cNvSpPr>
            <a:spLocks noGrp="1"/>
          </p:cNvSpPr>
          <p:nvPr>
            <p:ph type="body" sz="quarter" idx="10"/>
          </p:nvPr>
        </p:nvSpPr>
        <p:spPr>
          <a:xfrm>
            <a:off x="584200" y="1435497"/>
            <a:ext cx="11018520" cy="430887"/>
          </a:xfrm>
        </p:spPr>
        <p:txBody>
          <a:bodyPr>
            <a:normAutofit fontScale="92500" lnSpcReduction="10000"/>
          </a:bodyPr>
          <a:lstStyle/>
          <a:p>
            <a:r>
              <a:rPr lang="nb-NO" dirty="0"/>
              <a:t>Released April 22, 2019 (KB4489736)</a:t>
            </a:r>
          </a:p>
        </p:txBody>
      </p:sp>
      <p:pic>
        <p:nvPicPr>
          <p:cNvPr id="5" name="Picture 4">
            <a:extLst>
              <a:ext uri="{FF2B5EF4-FFF2-40B4-BE49-F238E27FC236}">
                <a16:creationId xmlns:a16="http://schemas.microsoft.com/office/drawing/2014/main" id="{810EC5A1-2EAF-4D82-BE19-225931BA13A2}"/>
              </a:ext>
            </a:extLst>
          </p:cNvPr>
          <p:cNvPicPr>
            <a:picLocks noChangeAspect="1"/>
          </p:cNvPicPr>
          <p:nvPr/>
        </p:nvPicPr>
        <p:blipFill>
          <a:blip r:embed="rId3"/>
          <a:stretch>
            <a:fillRect/>
          </a:stretch>
        </p:blipFill>
        <p:spPr>
          <a:xfrm>
            <a:off x="711521" y="2062646"/>
            <a:ext cx="7367608" cy="4490069"/>
          </a:xfrm>
          <a:prstGeom prst="rect">
            <a:avLst/>
          </a:prstGeom>
        </p:spPr>
      </p:pic>
      <p:sp>
        <p:nvSpPr>
          <p:cNvPr id="6" name="Rectangle 5">
            <a:extLst>
              <a:ext uri="{FF2B5EF4-FFF2-40B4-BE49-F238E27FC236}">
                <a16:creationId xmlns:a16="http://schemas.microsoft.com/office/drawing/2014/main" id="{64CE168D-36FA-42C8-AD59-E97E2C957C12}"/>
              </a:ext>
            </a:extLst>
          </p:cNvPr>
          <p:cNvSpPr/>
          <p:nvPr/>
        </p:nvSpPr>
        <p:spPr>
          <a:xfrm>
            <a:off x="8454747" y="1650940"/>
            <a:ext cx="3607443" cy="907171"/>
          </a:xfrm>
          <a:prstGeom prst="rect">
            <a:avLst/>
          </a:prstGeom>
        </p:spPr>
        <p:txBody>
          <a:bodyPr wrap="square">
            <a:spAutoFit/>
          </a:bodyPr>
          <a:lstStyle/>
          <a:p>
            <a:r>
              <a:rPr lang="nb-NO" dirty="0"/>
              <a:t>Support for Az PowerShell module</a:t>
            </a:r>
          </a:p>
          <a:p>
            <a:endParaRPr lang="nb-NO" dirty="0"/>
          </a:p>
          <a:p>
            <a:r>
              <a:rPr lang="nb-NO" b="1" dirty="0">
                <a:latin typeface="Courier New" panose="02070309020205020404" pitchFamily="49" charset="0"/>
                <a:cs typeface="Courier New" panose="02070309020205020404" pitchFamily="49" charset="0"/>
              </a:rPr>
              <a:t>Install-Module –Name Az</a:t>
            </a:r>
          </a:p>
        </p:txBody>
      </p:sp>
      <p:pic>
        <p:nvPicPr>
          <p:cNvPr id="1026" name="Picture 2" descr="Relatert bilde">
            <a:extLst>
              <a:ext uri="{FF2B5EF4-FFF2-40B4-BE49-F238E27FC236}">
                <a16:creationId xmlns:a16="http://schemas.microsoft.com/office/drawing/2014/main" id="{AA2F1D98-A0DB-4C6A-A7C1-3C0C9A2FB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7990" y="299479"/>
            <a:ext cx="2320959" cy="111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862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Install and configure Azure File Sync</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JanEgilRing</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78CB-2EBE-4C66-9357-6257E23A6051}"/>
              </a:ext>
            </a:extLst>
          </p:cNvPr>
          <p:cNvSpPr>
            <a:spLocks noGrp="1"/>
          </p:cNvSpPr>
          <p:nvPr>
            <p:ph type="title"/>
          </p:nvPr>
        </p:nvSpPr>
        <p:spPr/>
        <p:txBody>
          <a:bodyPr/>
          <a:lstStyle/>
          <a:p>
            <a:r>
              <a:rPr lang="nb-NO" dirty="0"/>
              <a:t>Monitoring</a:t>
            </a:r>
          </a:p>
        </p:txBody>
      </p:sp>
      <p:sp>
        <p:nvSpPr>
          <p:cNvPr id="3" name="Text Placeholder 2">
            <a:extLst>
              <a:ext uri="{FF2B5EF4-FFF2-40B4-BE49-F238E27FC236}">
                <a16:creationId xmlns:a16="http://schemas.microsoft.com/office/drawing/2014/main" id="{1B36D192-4331-4AC7-84C6-B4207413AC61}"/>
              </a:ext>
            </a:extLst>
          </p:cNvPr>
          <p:cNvSpPr>
            <a:spLocks noGrp="1"/>
          </p:cNvSpPr>
          <p:nvPr>
            <p:ph type="body" sz="quarter" idx="10"/>
          </p:nvPr>
        </p:nvSpPr>
        <p:spPr/>
        <p:txBody>
          <a:bodyPr>
            <a:normAutofit fontScale="25000" lnSpcReduction="20000"/>
          </a:bodyPr>
          <a:lstStyle/>
          <a:p>
            <a:r>
              <a:rPr lang="nb-NO" sz="12800" dirty="0"/>
              <a:t>Portal</a:t>
            </a:r>
          </a:p>
          <a:p>
            <a:r>
              <a:rPr lang="nb-NO" sz="12800" dirty="0"/>
              <a:t>Azure Monitor</a:t>
            </a:r>
          </a:p>
          <a:p>
            <a:r>
              <a:rPr lang="nb-NO" sz="12800" dirty="0"/>
              <a:t>Event logs and performance counters on the servers</a:t>
            </a:r>
          </a:p>
          <a:p>
            <a:r>
              <a:rPr lang="nb-NO" sz="12800" dirty="0"/>
              <a:t>Coming: E-mail alerts and logging</a:t>
            </a:r>
          </a:p>
          <a:p>
            <a:endParaRPr lang="nb-NO" sz="12800" dirty="0"/>
          </a:p>
          <a:p>
            <a:endParaRPr lang="nb-NO" dirty="0"/>
          </a:p>
          <a:p>
            <a:r>
              <a:rPr lang="nb-NO" sz="7200" dirty="0">
                <a:hlinkClick r:id="rId3"/>
              </a:rPr>
              <a:t>https://docs.microsoft.com/en-us/azure/storage/files/storage-sync-files-monitoring</a:t>
            </a:r>
            <a:r>
              <a:rPr lang="nb-NO" sz="7200" dirty="0"/>
              <a:t> (article published January 2019)</a:t>
            </a:r>
          </a:p>
          <a:p>
            <a:endParaRPr lang="nb-NO" dirty="0"/>
          </a:p>
        </p:txBody>
      </p:sp>
    </p:spTree>
    <p:extLst>
      <p:ext uri="{BB962C8B-B14F-4D97-AF65-F5344CB8AC3E}">
        <p14:creationId xmlns:p14="http://schemas.microsoft.com/office/powerpoint/2010/main" val="3977807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1895-7961-4DDE-9B8C-F01C807F551D}"/>
              </a:ext>
            </a:extLst>
          </p:cNvPr>
          <p:cNvSpPr>
            <a:spLocks noGrp="1"/>
          </p:cNvSpPr>
          <p:nvPr>
            <p:ph type="title"/>
          </p:nvPr>
        </p:nvSpPr>
        <p:spPr>
          <a:xfrm>
            <a:off x="335360" y="164637"/>
            <a:ext cx="10972800" cy="553998"/>
          </a:xfrm>
        </p:spPr>
        <p:txBody>
          <a:bodyPr>
            <a:normAutofit fontScale="90000"/>
          </a:bodyPr>
          <a:lstStyle/>
          <a:p>
            <a:r>
              <a:rPr lang="nb-NO" dirty="0"/>
              <a:t>Azure File Sync - monitoring</a:t>
            </a:r>
          </a:p>
        </p:txBody>
      </p:sp>
      <p:sp>
        <p:nvSpPr>
          <p:cNvPr id="3" name="Text Placeholder 2">
            <a:extLst>
              <a:ext uri="{FF2B5EF4-FFF2-40B4-BE49-F238E27FC236}">
                <a16:creationId xmlns:a16="http://schemas.microsoft.com/office/drawing/2014/main" id="{77D1F71E-552F-48BB-984B-7B02E1D2EF92}"/>
              </a:ext>
            </a:extLst>
          </p:cNvPr>
          <p:cNvSpPr>
            <a:spLocks noGrp="1"/>
          </p:cNvSpPr>
          <p:nvPr>
            <p:ph type="body" sz="quarter" idx="10"/>
          </p:nvPr>
        </p:nvSpPr>
        <p:spPr>
          <a:xfrm>
            <a:off x="470785" y="988248"/>
            <a:ext cx="10972800" cy="824778"/>
          </a:xfrm>
        </p:spPr>
        <p:txBody>
          <a:bodyPr>
            <a:normAutofit lnSpcReduction="10000"/>
          </a:bodyPr>
          <a:lstStyle/>
          <a:p>
            <a:r>
              <a:rPr lang="nb-NO" dirty="0"/>
              <a:t>Azure Portal</a:t>
            </a:r>
          </a:p>
          <a:p>
            <a:pPr lvl="1"/>
            <a:r>
              <a:rPr lang="en-US" sz="2133" dirty="0">
                <a:hlinkClick r:id="rId3"/>
              </a:rPr>
              <a:t>https://portal.azure.com</a:t>
            </a:r>
            <a:endParaRPr lang="nb-NO" dirty="0"/>
          </a:p>
        </p:txBody>
      </p:sp>
      <p:pic>
        <p:nvPicPr>
          <p:cNvPr id="4" name="Picture 3">
            <a:extLst>
              <a:ext uri="{FF2B5EF4-FFF2-40B4-BE49-F238E27FC236}">
                <a16:creationId xmlns:a16="http://schemas.microsoft.com/office/drawing/2014/main" id="{0C113E11-2A73-4E81-923B-A03A68BBEF99}"/>
              </a:ext>
            </a:extLst>
          </p:cNvPr>
          <p:cNvPicPr>
            <a:picLocks noChangeAspect="1"/>
          </p:cNvPicPr>
          <p:nvPr/>
        </p:nvPicPr>
        <p:blipFill>
          <a:blip r:embed="rId4"/>
          <a:stretch>
            <a:fillRect/>
          </a:stretch>
        </p:blipFill>
        <p:spPr>
          <a:xfrm>
            <a:off x="951633" y="2082639"/>
            <a:ext cx="9456373" cy="4115545"/>
          </a:xfrm>
          <a:prstGeom prst="rect">
            <a:avLst/>
          </a:prstGeom>
        </p:spPr>
      </p:pic>
    </p:spTree>
    <p:extLst>
      <p:ext uri="{BB962C8B-B14F-4D97-AF65-F5344CB8AC3E}">
        <p14:creationId xmlns:p14="http://schemas.microsoft.com/office/powerpoint/2010/main" val="354220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1895-7961-4DDE-9B8C-F01C807F551D}"/>
              </a:ext>
            </a:extLst>
          </p:cNvPr>
          <p:cNvSpPr>
            <a:spLocks noGrp="1"/>
          </p:cNvSpPr>
          <p:nvPr>
            <p:ph type="title"/>
          </p:nvPr>
        </p:nvSpPr>
        <p:spPr>
          <a:xfrm>
            <a:off x="335360" y="164637"/>
            <a:ext cx="10972800" cy="553998"/>
          </a:xfrm>
        </p:spPr>
        <p:txBody>
          <a:bodyPr>
            <a:normAutofit fontScale="90000"/>
          </a:bodyPr>
          <a:lstStyle/>
          <a:p>
            <a:r>
              <a:rPr lang="nb-NO" dirty="0"/>
              <a:t>Azure File Sync - monitoring</a:t>
            </a:r>
          </a:p>
        </p:txBody>
      </p:sp>
      <p:sp>
        <p:nvSpPr>
          <p:cNvPr id="3" name="Text Placeholder 2">
            <a:extLst>
              <a:ext uri="{FF2B5EF4-FFF2-40B4-BE49-F238E27FC236}">
                <a16:creationId xmlns:a16="http://schemas.microsoft.com/office/drawing/2014/main" id="{77D1F71E-552F-48BB-984B-7B02E1D2EF92}"/>
              </a:ext>
            </a:extLst>
          </p:cNvPr>
          <p:cNvSpPr>
            <a:spLocks noGrp="1"/>
          </p:cNvSpPr>
          <p:nvPr>
            <p:ph type="body" sz="quarter" idx="10"/>
          </p:nvPr>
        </p:nvSpPr>
        <p:spPr>
          <a:xfrm>
            <a:off x="431371" y="1383838"/>
            <a:ext cx="10972800" cy="430887"/>
          </a:xfrm>
        </p:spPr>
        <p:txBody>
          <a:bodyPr>
            <a:normAutofit fontScale="92500" lnSpcReduction="10000"/>
          </a:bodyPr>
          <a:lstStyle/>
          <a:p>
            <a:r>
              <a:rPr lang="nb-NO" dirty="0"/>
              <a:t>Performance Counters</a:t>
            </a:r>
          </a:p>
        </p:txBody>
      </p:sp>
      <p:pic>
        <p:nvPicPr>
          <p:cNvPr id="5" name="Picture 4">
            <a:extLst>
              <a:ext uri="{FF2B5EF4-FFF2-40B4-BE49-F238E27FC236}">
                <a16:creationId xmlns:a16="http://schemas.microsoft.com/office/drawing/2014/main" id="{FD215B93-FE30-4156-8DB1-554A6018A5DE}"/>
              </a:ext>
            </a:extLst>
          </p:cNvPr>
          <p:cNvPicPr>
            <a:picLocks noChangeAspect="1"/>
          </p:cNvPicPr>
          <p:nvPr/>
        </p:nvPicPr>
        <p:blipFill>
          <a:blip r:embed="rId3"/>
          <a:stretch>
            <a:fillRect/>
          </a:stretch>
        </p:blipFill>
        <p:spPr>
          <a:xfrm>
            <a:off x="6445298" y="1278287"/>
            <a:ext cx="5571868" cy="4624223"/>
          </a:xfrm>
          <a:prstGeom prst="rect">
            <a:avLst/>
          </a:prstGeom>
        </p:spPr>
      </p:pic>
      <p:pic>
        <p:nvPicPr>
          <p:cNvPr id="6" name="Picture 5">
            <a:extLst>
              <a:ext uri="{FF2B5EF4-FFF2-40B4-BE49-F238E27FC236}">
                <a16:creationId xmlns:a16="http://schemas.microsoft.com/office/drawing/2014/main" id="{336F8A9D-8CE5-4931-A884-953442469BC0}"/>
              </a:ext>
            </a:extLst>
          </p:cNvPr>
          <p:cNvPicPr>
            <a:picLocks noChangeAspect="1"/>
          </p:cNvPicPr>
          <p:nvPr/>
        </p:nvPicPr>
        <p:blipFill>
          <a:blip r:embed="rId4"/>
          <a:stretch>
            <a:fillRect/>
          </a:stretch>
        </p:blipFill>
        <p:spPr>
          <a:xfrm>
            <a:off x="174834" y="2540225"/>
            <a:ext cx="5928313" cy="1102769"/>
          </a:xfrm>
          <a:prstGeom prst="rect">
            <a:avLst/>
          </a:prstGeom>
        </p:spPr>
      </p:pic>
      <p:pic>
        <p:nvPicPr>
          <p:cNvPr id="7" name="Picture 6">
            <a:extLst>
              <a:ext uri="{FF2B5EF4-FFF2-40B4-BE49-F238E27FC236}">
                <a16:creationId xmlns:a16="http://schemas.microsoft.com/office/drawing/2014/main" id="{AA89958F-59A2-44C4-B991-B110E5294ADB}"/>
              </a:ext>
            </a:extLst>
          </p:cNvPr>
          <p:cNvPicPr>
            <a:picLocks noChangeAspect="1"/>
          </p:cNvPicPr>
          <p:nvPr/>
        </p:nvPicPr>
        <p:blipFill>
          <a:blip r:embed="rId5"/>
          <a:stretch>
            <a:fillRect/>
          </a:stretch>
        </p:blipFill>
        <p:spPr>
          <a:xfrm>
            <a:off x="368309" y="4006020"/>
            <a:ext cx="5280587" cy="2112235"/>
          </a:xfrm>
          <a:prstGeom prst="rect">
            <a:avLst/>
          </a:prstGeom>
        </p:spPr>
      </p:pic>
    </p:spTree>
    <p:extLst>
      <p:ext uri="{BB962C8B-B14F-4D97-AF65-F5344CB8AC3E}">
        <p14:creationId xmlns:p14="http://schemas.microsoft.com/office/powerpoint/2010/main" val="2565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740B-94E7-4058-9506-CE1F7DAEA386}"/>
              </a:ext>
            </a:extLst>
          </p:cNvPr>
          <p:cNvSpPr>
            <a:spLocks noGrp="1"/>
          </p:cNvSpPr>
          <p:nvPr>
            <p:ph type="title"/>
          </p:nvPr>
        </p:nvSpPr>
        <p:spPr>
          <a:xfrm>
            <a:off x="202460" y="101403"/>
            <a:ext cx="10972800" cy="553998"/>
          </a:xfrm>
        </p:spPr>
        <p:txBody>
          <a:bodyPr>
            <a:normAutofit fontScale="90000"/>
          </a:bodyPr>
          <a:lstStyle/>
          <a:p>
            <a:r>
              <a:rPr lang="nb-NO" dirty="0"/>
              <a:t>Backup</a:t>
            </a:r>
          </a:p>
        </p:txBody>
      </p:sp>
      <p:sp>
        <p:nvSpPr>
          <p:cNvPr id="3" name="Text Placeholder 2">
            <a:extLst>
              <a:ext uri="{FF2B5EF4-FFF2-40B4-BE49-F238E27FC236}">
                <a16:creationId xmlns:a16="http://schemas.microsoft.com/office/drawing/2014/main" id="{C8161522-8B7A-4413-BCBD-702C020D2ECC}"/>
              </a:ext>
            </a:extLst>
          </p:cNvPr>
          <p:cNvSpPr>
            <a:spLocks noGrp="1"/>
          </p:cNvSpPr>
          <p:nvPr>
            <p:ph type="body" sz="quarter" idx="10"/>
          </p:nvPr>
        </p:nvSpPr>
        <p:spPr>
          <a:xfrm>
            <a:off x="143339" y="2222234"/>
            <a:ext cx="10972800" cy="4635767"/>
          </a:xfrm>
        </p:spPr>
        <p:txBody>
          <a:bodyPr>
            <a:normAutofit fontScale="92500" lnSpcReduction="10000"/>
          </a:bodyPr>
          <a:lstStyle/>
          <a:p>
            <a:r>
              <a:rPr lang="nb-NO" dirty="0"/>
              <a:t>Azure Backup</a:t>
            </a:r>
          </a:p>
          <a:p>
            <a:pPr lvl="1"/>
            <a:r>
              <a:rPr lang="nb-NO" dirty="0"/>
              <a:t>Azure Backup agent (MARS)</a:t>
            </a:r>
          </a:p>
          <a:p>
            <a:pPr lvl="1"/>
            <a:r>
              <a:rPr lang="nb-NO" dirty="0"/>
              <a:t>System Center DPM</a:t>
            </a:r>
          </a:p>
          <a:p>
            <a:pPr lvl="1"/>
            <a:r>
              <a:rPr lang="nb-NO" dirty="0"/>
              <a:t>Azure Backup Server</a:t>
            </a:r>
          </a:p>
          <a:p>
            <a:pPr lvl="1"/>
            <a:r>
              <a:rPr lang="nb-NO" dirty="0"/>
              <a:t>Azure IaaS VM Backup</a:t>
            </a:r>
          </a:p>
          <a:p>
            <a:pPr lvl="1"/>
            <a:r>
              <a:rPr lang="nb-NO" dirty="0"/>
              <a:t>Azure File Shares (preview)</a:t>
            </a:r>
          </a:p>
          <a:p>
            <a:endParaRPr lang="nb-NO" dirty="0"/>
          </a:p>
          <a:p>
            <a:endParaRPr lang="nb-NO" dirty="0"/>
          </a:p>
          <a:p>
            <a:endParaRPr lang="nb-NO" dirty="0"/>
          </a:p>
          <a:p>
            <a:r>
              <a:rPr lang="nb-NO" sz="1733" dirty="0">
                <a:hlinkClick r:id="rId3"/>
              </a:rPr>
              <a:t>https://docs.microsoft.com/en-us/azure/backup/backup-introduction-to-azure-backup</a:t>
            </a:r>
            <a:endParaRPr lang="nb-NO" sz="1733" dirty="0"/>
          </a:p>
          <a:p>
            <a:r>
              <a:rPr lang="nb-NO" sz="1733" dirty="0">
                <a:hlinkClick r:id="rId4"/>
              </a:rPr>
              <a:t>https://docs.microsoft.com/en-us/azure/backup/backup-azure-files</a:t>
            </a:r>
            <a:endParaRPr lang="nb-NO" sz="1733" dirty="0"/>
          </a:p>
          <a:p>
            <a:r>
              <a:rPr lang="nb-NO" sz="1733" dirty="0">
                <a:hlinkClick r:id="rId5"/>
              </a:rPr>
              <a:t>https://azure.microsoft.com/en-us/blog/introducing-backup-for-azure-file-shares/</a:t>
            </a:r>
            <a:r>
              <a:rPr lang="nb-NO" sz="1733" dirty="0"/>
              <a:t>  </a:t>
            </a:r>
          </a:p>
        </p:txBody>
      </p:sp>
      <p:pic>
        <p:nvPicPr>
          <p:cNvPr id="4" name="Picture 3">
            <a:extLst>
              <a:ext uri="{FF2B5EF4-FFF2-40B4-BE49-F238E27FC236}">
                <a16:creationId xmlns:a16="http://schemas.microsoft.com/office/drawing/2014/main" id="{CB7842A8-3ABA-44C7-BF97-BF822DB274CA}"/>
              </a:ext>
            </a:extLst>
          </p:cNvPr>
          <p:cNvPicPr>
            <a:picLocks noChangeAspect="1"/>
          </p:cNvPicPr>
          <p:nvPr/>
        </p:nvPicPr>
        <p:blipFill>
          <a:blip r:embed="rId6"/>
          <a:stretch>
            <a:fillRect/>
          </a:stretch>
        </p:blipFill>
        <p:spPr>
          <a:xfrm>
            <a:off x="5039883" y="1111117"/>
            <a:ext cx="6624736" cy="4635767"/>
          </a:xfrm>
          <a:prstGeom prst="rect">
            <a:avLst/>
          </a:prstGeom>
        </p:spPr>
      </p:pic>
    </p:spTree>
    <p:extLst>
      <p:ext uri="{BB962C8B-B14F-4D97-AF65-F5344CB8AC3E}">
        <p14:creationId xmlns:p14="http://schemas.microsoft.com/office/powerpoint/2010/main" val="411392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93DB0C-3CC4-46AE-B58C-1951D11E3C68}"/>
              </a:ext>
            </a:extLst>
          </p:cNvPr>
          <p:cNvSpPr>
            <a:spLocks noGrp="1"/>
          </p:cNvSpPr>
          <p:nvPr>
            <p:ph type="body" sz="quarter" idx="10"/>
          </p:nvPr>
        </p:nvSpPr>
        <p:spPr>
          <a:xfrm>
            <a:off x="719403" y="5992501"/>
            <a:ext cx="11018520" cy="246221"/>
          </a:xfrm>
        </p:spPr>
        <p:txBody>
          <a:bodyPr/>
          <a:lstStyle/>
          <a:p>
            <a:r>
              <a:rPr lang="nb-NO" sz="1600" dirty="0">
                <a:hlinkClick r:id="rId2"/>
              </a:rPr>
              <a:t>https://azure.microsoft.com/nb-no/blog/azure-backup-now-supports-powershell-and-acls-for-azure-files/</a:t>
            </a:r>
            <a:r>
              <a:rPr lang="nb-NO" sz="1600" dirty="0"/>
              <a:t> </a:t>
            </a:r>
          </a:p>
        </p:txBody>
      </p:sp>
      <p:pic>
        <p:nvPicPr>
          <p:cNvPr id="4" name="Picture 3">
            <a:extLst>
              <a:ext uri="{FF2B5EF4-FFF2-40B4-BE49-F238E27FC236}">
                <a16:creationId xmlns:a16="http://schemas.microsoft.com/office/drawing/2014/main" id="{CD0E2B4C-7131-403C-B727-C3BA5A95809A}"/>
              </a:ext>
            </a:extLst>
          </p:cNvPr>
          <p:cNvPicPr>
            <a:picLocks noChangeAspect="1"/>
          </p:cNvPicPr>
          <p:nvPr/>
        </p:nvPicPr>
        <p:blipFill>
          <a:blip r:embed="rId3"/>
          <a:stretch>
            <a:fillRect/>
          </a:stretch>
        </p:blipFill>
        <p:spPr>
          <a:xfrm>
            <a:off x="2255573" y="496168"/>
            <a:ext cx="6720747" cy="5275592"/>
          </a:xfrm>
          <a:prstGeom prst="rect">
            <a:avLst/>
          </a:prstGeom>
        </p:spPr>
      </p:pic>
    </p:spTree>
    <p:extLst>
      <p:ext uri="{BB962C8B-B14F-4D97-AF65-F5344CB8AC3E}">
        <p14:creationId xmlns:p14="http://schemas.microsoft.com/office/powerpoint/2010/main" val="20881443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F1C6-281A-4631-AFD4-B75EE199332F}"/>
              </a:ext>
            </a:extLst>
          </p:cNvPr>
          <p:cNvSpPr>
            <a:spLocks noGrp="1"/>
          </p:cNvSpPr>
          <p:nvPr>
            <p:ph type="title"/>
          </p:nvPr>
        </p:nvSpPr>
        <p:spPr>
          <a:xfrm>
            <a:off x="670774" y="526111"/>
            <a:ext cx="10971727" cy="1325563"/>
          </a:xfrm>
        </p:spPr>
        <p:txBody>
          <a:bodyPr/>
          <a:lstStyle/>
          <a:p>
            <a:r>
              <a:rPr lang="nb-NO" dirty="0"/>
              <a:t>More details about Azure File Sync features</a:t>
            </a:r>
            <a:endParaRPr lang="en-US" dirty="0"/>
          </a:p>
        </p:txBody>
      </p:sp>
      <p:sp>
        <p:nvSpPr>
          <p:cNvPr id="3" name="Text Placeholder 2">
            <a:extLst>
              <a:ext uri="{FF2B5EF4-FFF2-40B4-BE49-F238E27FC236}">
                <a16:creationId xmlns:a16="http://schemas.microsoft.com/office/drawing/2014/main" id="{8B879661-B01B-4ECE-B104-705797E9145E}"/>
              </a:ext>
            </a:extLst>
          </p:cNvPr>
          <p:cNvSpPr>
            <a:spLocks noGrp="1"/>
          </p:cNvSpPr>
          <p:nvPr>
            <p:ph type="body" sz="quarter" idx="10"/>
          </p:nvPr>
        </p:nvSpPr>
        <p:spPr>
          <a:xfrm>
            <a:off x="728058" y="2091192"/>
            <a:ext cx="11018520" cy="3060325"/>
          </a:xfrm>
        </p:spPr>
        <p:txBody>
          <a:bodyPr/>
          <a:lstStyle/>
          <a:p>
            <a:pPr marL="457200" indent="-457200">
              <a:buFont typeface="Arial" panose="020B0604020202020204" pitchFamily="34" charset="0"/>
              <a:buChar char="•"/>
            </a:pPr>
            <a:r>
              <a:rPr lang="en-US" dirty="0"/>
              <a:t>Cloud Tiering</a:t>
            </a:r>
          </a:p>
          <a:p>
            <a:pPr marL="457200" indent="-457200">
              <a:buFont typeface="Arial" panose="020B0604020202020204" pitchFamily="34" charset="0"/>
              <a:buChar char="•"/>
            </a:pPr>
            <a:r>
              <a:rPr lang="en-US" dirty="0"/>
              <a:t>Multi-site sync</a:t>
            </a:r>
          </a:p>
          <a:p>
            <a:pPr marL="457200" indent="-457200">
              <a:buFont typeface="Arial" panose="020B0604020202020204" pitchFamily="34" charset="0"/>
              <a:buChar char="•"/>
            </a:pPr>
            <a:r>
              <a:rPr lang="en-US" dirty="0"/>
              <a:t>Rapid file server DR</a:t>
            </a:r>
          </a:p>
          <a:p>
            <a:pPr marL="457200" indent="-457200">
              <a:buFont typeface="Arial" panose="020B0604020202020204" pitchFamily="34" charset="0"/>
              <a:buChar char="•"/>
            </a:pPr>
            <a:r>
              <a:rPr lang="en-US" dirty="0"/>
              <a:t>Direct cloud access</a:t>
            </a:r>
          </a:p>
          <a:p>
            <a:pPr marL="457200" indent="-457200">
              <a:buFont typeface="Arial" panose="020B0604020202020204" pitchFamily="34" charset="0"/>
              <a:buChar char="•"/>
            </a:pPr>
            <a:r>
              <a:rPr lang="en-US" dirty="0"/>
              <a:t>Integrated cloud backup</a:t>
            </a:r>
          </a:p>
          <a:p>
            <a:endParaRPr lang="en-US" dirty="0"/>
          </a:p>
        </p:txBody>
      </p:sp>
      <p:sp>
        <p:nvSpPr>
          <p:cNvPr id="4" name="Rectangle 3">
            <a:extLst>
              <a:ext uri="{FF2B5EF4-FFF2-40B4-BE49-F238E27FC236}">
                <a16:creationId xmlns:a16="http://schemas.microsoft.com/office/drawing/2014/main" id="{621BB799-BB8C-4D32-A3FD-152DAF34A036}"/>
              </a:ext>
            </a:extLst>
          </p:cNvPr>
          <p:cNvSpPr/>
          <p:nvPr/>
        </p:nvSpPr>
        <p:spPr>
          <a:xfrm>
            <a:off x="909018" y="5511015"/>
            <a:ext cx="6348084" cy="923330"/>
          </a:xfrm>
          <a:prstGeom prst="rect">
            <a:avLst/>
          </a:prstGeom>
        </p:spPr>
        <p:txBody>
          <a:bodyPr wrap="none">
            <a:spAutoFit/>
          </a:bodyPr>
          <a:lstStyle/>
          <a:p>
            <a:r>
              <a:rPr lang="nb-NO" dirty="0"/>
              <a:t>2018 Ignite sessions</a:t>
            </a:r>
            <a:endParaRPr lang="en-US" dirty="0"/>
          </a:p>
          <a:p>
            <a:pPr marL="285750" indent="-285750">
              <a:buFont typeface="Arial" panose="020B0604020202020204" pitchFamily="34" charset="0"/>
              <a:buChar char="•"/>
            </a:pPr>
            <a:r>
              <a:rPr lang="en-US" dirty="0"/>
              <a:t>THR2253 - Azure Files and Azure File Sync technical foundation</a:t>
            </a:r>
          </a:p>
          <a:p>
            <a:pPr marL="285750" indent="-285750">
              <a:buFont typeface="Arial" panose="020B0604020202020204" pitchFamily="34" charset="0"/>
              <a:buChar char="•"/>
            </a:pPr>
            <a:r>
              <a:rPr lang="en-US" dirty="0"/>
              <a:t>THR2254 - Deploying Azure File Sync</a:t>
            </a:r>
          </a:p>
        </p:txBody>
      </p:sp>
    </p:spTree>
    <p:extLst>
      <p:ext uri="{BB962C8B-B14F-4D97-AF65-F5344CB8AC3E}">
        <p14:creationId xmlns:p14="http://schemas.microsoft.com/office/powerpoint/2010/main" val="28715991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B69A-0CF9-4090-8FB2-5B8E400EB792}"/>
              </a:ext>
            </a:extLst>
          </p:cNvPr>
          <p:cNvSpPr>
            <a:spLocks noGrp="1"/>
          </p:cNvSpPr>
          <p:nvPr>
            <p:ph type="title"/>
          </p:nvPr>
        </p:nvSpPr>
        <p:spPr>
          <a:xfrm>
            <a:off x="592429" y="356659"/>
            <a:ext cx="10309052" cy="758023"/>
          </a:xfrm>
        </p:spPr>
        <p:txBody>
          <a:bodyPr/>
          <a:lstStyle/>
          <a:p>
            <a:r>
              <a:rPr lang="nb-NO" dirty="0"/>
              <a:t>Azure File Sync – automated provisioning</a:t>
            </a:r>
          </a:p>
        </p:txBody>
      </p:sp>
      <p:sp>
        <p:nvSpPr>
          <p:cNvPr id="3" name="Rectangle 2">
            <a:extLst>
              <a:ext uri="{FF2B5EF4-FFF2-40B4-BE49-F238E27FC236}">
                <a16:creationId xmlns:a16="http://schemas.microsoft.com/office/drawing/2014/main" id="{F61297EB-BBD6-4525-8F75-C1842A1CEC48}"/>
              </a:ext>
            </a:extLst>
          </p:cNvPr>
          <p:cNvSpPr/>
          <p:nvPr/>
        </p:nvSpPr>
        <p:spPr>
          <a:xfrm>
            <a:off x="2164510" y="5966867"/>
            <a:ext cx="8736971" cy="454420"/>
          </a:xfrm>
          <a:prstGeom prst="rect">
            <a:avLst/>
          </a:prstGeom>
        </p:spPr>
        <p:txBody>
          <a:bodyPr wrap="square">
            <a:spAutoFit/>
          </a:bodyPr>
          <a:lstStyle/>
          <a:p>
            <a:r>
              <a:rPr lang="nb-NO" sz="2353" dirty="0"/>
              <a:t>https://github.com/janegilring/AzureFileSyncDsc</a:t>
            </a:r>
          </a:p>
        </p:txBody>
      </p:sp>
      <p:pic>
        <p:nvPicPr>
          <p:cNvPr id="5" name="Picture 4">
            <a:extLst>
              <a:ext uri="{FF2B5EF4-FFF2-40B4-BE49-F238E27FC236}">
                <a16:creationId xmlns:a16="http://schemas.microsoft.com/office/drawing/2014/main" id="{0D4B6C0C-A172-483B-ADBD-420A2AF3921F}"/>
              </a:ext>
            </a:extLst>
          </p:cNvPr>
          <p:cNvPicPr>
            <a:picLocks noChangeAspect="1"/>
          </p:cNvPicPr>
          <p:nvPr/>
        </p:nvPicPr>
        <p:blipFill>
          <a:blip r:embed="rId3"/>
          <a:stretch>
            <a:fillRect/>
          </a:stretch>
        </p:blipFill>
        <p:spPr>
          <a:xfrm>
            <a:off x="2239722" y="1738200"/>
            <a:ext cx="6341105" cy="3832359"/>
          </a:xfrm>
          <a:prstGeom prst="rect">
            <a:avLst/>
          </a:prstGeom>
        </p:spPr>
      </p:pic>
    </p:spTree>
    <p:extLst>
      <p:ext uri="{BB962C8B-B14F-4D97-AF65-F5344CB8AC3E}">
        <p14:creationId xmlns:p14="http://schemas.microsoft.com/office/powerpoint/2010/main" val="42755568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A953-385D-44E6-B6FF-A912D0E0A3E3}"/>
              </a:ext>
            </a:extLst>
          </p:cNvPr>
          <p:cNvSpPr>
            <a:spLocks noGrp="1"/>
          </p:cNvSpPr>
          <p:nvPr>
            <p:ph type="title"/>
          </p:nvPr>
        </p:nvSpPr>
        <p:spPr>
          <a:xfrm>
            <a:off x="1773048" y="260649"/>
            <a:ext cx="8645905" cy="758023"/>
          </a:xfrm>
        </p:spPr>
        <p:txBody>
          <a:bodyPr/>
          <a:lstStyle/>
          <a:p>
            <a:r>
              <a:rPr lang="nb-NO" dirty="0"/>
              <a:t>Azure File Sync – lab environment</a:t>
            </a:r>
          </a:p>
        </p:txBody>
      </p:sp>
      <p:sp>
        <p:nvSpPr>
          <p:cNvPr id="3" name="Rectangle 2">
            <a:extLst>
              <a:ext uri="{FF2B5EF4-FFF2-40B4-BE49-F238E27FC236}">
                <a16:creationId xmlns:a16="http://schemas.microsoft.com/office/drawing/2014/main" id="{2F42DB7A-E106-4258-A4C8-A4FA622A042B}"/>
              </a:ext>
            </a:extLst>
          </p:cNvPr>
          <p:cNvSpPr/>
          <p:nvPr/>
        </p:nvSpPr>
        <p:spPr>
          <a:xfrm>
            <a:off x="368377" y="1446348"/>
            <a:ext cx="9156849" cy="3539430"/>
          </a:xfrm>
          <a:prstGeom prst="rect">
            <a:avLst/>
          </a:prstGeom>
        </p:spPr>
        <p:txBody>
          <a:bodyPr wrap="square">
            <a:spAutoFit/>
          </a:bodyPr>
          <a:lstStyle/>
          <a:p>
            <a:pPr marL="228594" indent="-228594">
              <a:buFont typeface="Arial" panose="020B0604020202020204" pitchFamily="34" charset="0"/>
              <a:buChar char="•"/>
            </a:pPr>
            <a:r>
              <a:rPr lang="nb-NO" sz="1600" dirty="0"/>
              <a:t>Lability – </a:t>
            </a:r>
            <a:r>
              <a:rPr lang="en-US" sz="1600" dirty="0"/>
              <a:t>test lab deployment and configuration PowerShell module</a:t>
            </a:r>
            <a:endParaRPr lang="nb-NO" sz="1600" dirty="0"/>
          </a:p>
          <a:p>
            <a:pPr marL="228594" indent="-228594">
              <a:buFont typeface="Arial" panose="020B0604020202020204" pitchFamily="34" charset="0"/>
              <a:buChar char="•"/>
            </a:pPr>
            <a:r>
              <a:rPr lang="nb-NO" sz="1600" dirty="0"/>
              <a:t>Easily deploy (and re-deploy) full lab environments on Hyper-V in Windows 10 fully automated</a:t>
            </a:r>
          </a:p>
          <a:p>
            <a:pPr marL="228594" indent="-228594">
              <a:buFont typeface="Arial" panose="020B0604020202020204" pitchFamily="34" charset="0"/>
              <a:buChar char="•"/>
            </a:pPr>
            <a:r>
              <a:rPr lang="nb-NO" sz="1600" dirty="0"/>
              <a:t>Leverages PowerShell Desired State Configuration under-the-hood</a:t>
            </a:r>
          </a:p>
          <a:p>
            <a:endParaRPr lang="nb-NO" sz="1600" dirty="0"/>
          </a:p>
          <a:p>
            <a:endParaRPr lang="nb-NO" sz="1600" dirty="0"/>
          </a:p>
          <a:p>
            <a:r>
              <a:rPr lang="nb-NO" sz="1600" dirty="0"/>
              <a:t>Detailed introduction:</a:t>
            </a:r>
            <a:endParaRPr lang="nb-NO" sz="1600" dirty="0">
              <a:hlinkClick r:id="rId3"/>
            </a:endParaRPr>
          </a:p>
          <a:p>
            <a:r>
              <a:rPr lang="nb-NO" sz="1600" dirty="0">
                <a:hlinkClick r:id="rId3"/>
              </a:rPr>
              <a:t>http://www.powershell.no/hyper-v,/powershell/dsc/2017/07/19/lability.html</a:t>
            </a:r>
            <a:endParaRPr lang="nb-NO" sz="1600" dirty="0"/>
          </a:p>
          <a:p>
            <a:endParaRPr lang="nb-NO" sz="1600" dirty="0"/>
          </a:p>
          <a:p>
            <a:endParaRPr lang="nb-NO" sz="1600" dirty="0"/>
          </a:p>
          <a:p>
            <a:r>
              <a:rPr lang="nb-NO" sz="1600" dirty="0"/>
              <a:t>Configuration script for Azure File Sync lab used in this presentation is available in GitHub:</a:t>
            </a:r>
          </a:p>
          <a:p>
            <a:r>
              <a:rPr lang="nb-NO" sz="1600" dirty="0">
                <a:hlinkClick r:id="rId4"/>
              </a:rPr>
              <a:t>https://github.com/janegilring/</a:t>
            </a:r>
            <a:r>
              <a:rPr lang="en-US" sz="1600" dirty="0">
                <a:hlinkClick r:id="rId4"/>
              </a:rPr>
              <a:t>Presentations</a:t>
            </a:r>
            <a:r>
              <a:rPr lang="nb-NO" sz="1600" dirty="0">
                <a:hlinkClick r:id="rId4"/>
              </a:rPr>
              <a:t>/2019 - PSConfEU</a:t>
            </a:r>
            <a:endParaRPr lang="nb-NO" sz="1600" dirty="0"/>
          </a:p>
          <a:p>
            <a:endParaRPr lang="nb-NO" sz="1600" dirty="0"/>
          </a:p>
          <a:p>
            <a:endParaRPr lang="nb-NO" sz="1600" dirty="0"/>
          </a:p>
          <a:p>
            <a:r>
              <a:rPr lang="nb-NO" sz="1600" dirty="0"/>
              <a:t>L</a:t>
            </a:r>
            <a:r>
              <a:rPr lang="en-US" sz="1600" dirty="0"/>
              <a:t>inks will be posted on Twitter after the session – follow @</a:t>
            </a:r>
            <a:r>
              <a:rPr lang="en-US" sz="1600" dirty="0" err="1"/>
              <a:t>JanEgilRing</a:t>
            </a:r>
            <a:endParaRPr lang="nb-NO" sz="1600" dirty="0"/>
          </a:p>
        </p:txBody>
      </p:sp>
      <p:pic>
        <p:nvPicPr>
          <p:cNvPr id="4" name="Picture 3">
            <a:extLst>
              <a:ext uri="{FF2B5EF4-FFF2-40B4-BE49-F238E27FC236}">
                <a16:creationId xmlns:a16="http://schemas.microsoft.com/office/drawing/2014/main" id="{65A78D45-536E-4CCE-901B-AD4760B9BE03}"/>
              </a:ext>
            </a:extLst>
          </p:cNvPr>
          <p:cNvPicPr>
            <a:picLocks noChangeAspect="1"/>
          </p:cNvPicPr>
          <p:nvPr/>
        </p:nvPicPr>
        <p:blipFill>
          <a:blip r:embed="rId5"/>
          <a:stretch>
            <a:fillRect/>
          </a:stretch>
        </p:blipFill>
        <p:spPr>
          <a:xfrm>
            <a:off x="9456374" y="2852936"/>
            <a:ext cx="2336508" cy="1752381"/>
          </a:xfrm>
          <a:prstGeom prst="rect">
            <a:avLst/>
          </a:prstGeom>
        </p:spPr>
      </p:pic>
    </p:spTree>
    <p:extLst>
      <p:ext uri="{BB962C8B-B14F-4D97-AF65-F5344CB8AC3E}">
        <p14:creationId xmlns:p14="http://schemas.microsoft.com/office/powerpoint/2010/main" val="12798775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4952550" y="2257423"/>
            <a:ext cx="10972800" cy="553998"/>
          </a:xfrm>
        </p:spPr>
        <p:txBody>
          <a:bodyPr>
            <a:normAutofit fontScale="90000"/>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4712608" y="3760699"/>
            <a:ext cx="3552395" cy="861774"/>
          </a:xfrm>
        </p:spPr>
        <p:txBody>
          <a:bodyPr/>
          <a:lstStyle/>
          <a:p>
            <a:r>
              <a:rPr lang="nb-NO" dirty="0"/>
              <a:t>Automated provisioning</a:t>
            </a:r>
          </a:p>
        </p:txBody>
      </p:sp>
    </p:spTree>
    <p:extLst>
      <p:ext uri="{BB962C8B-B14F-4D97-AF65-F5344CB8AC3E}">
        <p14:creationId xmlns:p14="http://schemas.microsoft.com/office/powerpoint/2010/main" val="3909720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a:xfrm>
            <a:off x="838200" y="1423687"/>
            <a:ext cx="10515600" cy="3599418"/>
          </a:xfrm>
        </p:spPr>
        <p:txBody>
          <a:bodyPr/>
          <a:lstStyle/>
          <a:p>
            <a:r>
              <a:rPr lang="en-US" dirty="0"/>
              <a:t>Azure Automation</a:t>
            </a:r>
          </a:p>
          <a:p>
            <a:pPr lvl="1"/>
            <a:r>
              <a:rPr lang="en-US" dirty="0"/>
              <a:t>Update Management</a:t>
            </a:r>
          </a:p>
          <a:p>
            <a:pPr lvl="1"/>
            <a:r>
              <a:rPr lang="en-US" dirty="0"/>
              <a:t>Configuration Management</a:t>
            </a:r>
          </a:p>
          <a:p>
            <a:pPr lvl="1"/>
            <a:r>
              <a:rPr lang="en-US" dirty="0"/>
              <a:t>Process Automation</a:t>
            </a:r>
          </a:p>
          <a:p>
            <a:pPr lvl="1"/>
            <a:endParaRPr lang="en-US" dirty="0"/>
          </a:p>
          <a:p>
            <a:r>
              <a:rPr lang="en-US" dirty="0"/>
              <a:t>Use new services (Functions, Event Grid, </a:t>
            </a:r>
            <a:r>
              <a:rPr lang="en-US" dirty="0" err="1"/>
              <a:t>etc</a:t>
            </a:r>
            <a:r>
              <a:rPr lang="en-US" dirty="0"/>
              <a:t>) for domain specific scenarios, and Azure Automation for other automation scenarios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JanEgilRing</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AD95-0EF1-4BAA-91A4-F564BB0D1E8A}"/>
              </a:ext>
            </a:extLst>
          </p:cNvPr>
          <p:cNvSpPr>
            <a:spLocks noGrp="1"/>
          </p:cNvSpPr>
          <p:nvPr>
            <p:ph type="title"/>
          </p:nvPr>
        </p:nvSpPr>
        <p:spPr>
          <a:xfrm>
            <a:off x="4271797" y="260649"/>
            <a:ext cx="4128459" cy="758023"/>
          </a:xfrm>
        </p:spPr>
        <p:txBody>
          <a:bodyPr/>
          <a:lstStyle/>
          <a:p>
            <a:r>
              <a:rPr lang="nb-NO" dirty="0"/>
              <a:t>Key takeaways</a:t>
            </a:r>
          </a:p>
        </p:txBody>
      </p:sp>
      <p:grpSp>
        <p:nvGrpSpPr>
          <p:cNvPr id="3" name="Group 2">
            <a:extLst>
              <a:ext uri="{FF2B5EF4-FFF2-40B4-BE49-F238E27FC236}">
                <a16:creationId xmlns:a16="http://schemas.microsoft.com/office/drawing/2014/main" id="{97F31EB9-0D2F-4D90-A4D8-18402D1043D4}"/>
              </a:ext>
            </a:extLst>
          </p:cNvPr>
          <p:cNvGrpSpPr/>
          <p:nvPr/>
        </p:nvGrpSpPr>
        <p:grpSpPr>
          <a:xfrm>
            <a:off x="922844" y="1604797"/>
            <a:ext cx="9397627" cy="1255056"/>
            <a:chOff x="4195536" y="411342"/>
            <a:chExt cx="9084013" cy="960166"/>
          </a:xfrm>
        </p:grpSpPr>
        <p:sp>
          <p:nvSpPr>
            <p:cNvPr id="4" name="Freeform 16">
              <a:extLst>
                <a:ext uri="{FF2B5EF4-FFF2-40B4-BE49-F238E27FC236}">
                  <a16:creationId xmlns:a16="http://schemas.microsoft.com/office/drawing/2014/main" id="{CDC6AB6E-9C46-4DCB-ACE5-2FDBC19BE3A2}"/>
                </a:ext>
              </a:extLst>
            </p:cNvPr>
            <p:cNvSpPr/>
            <p:nvPr/>
          </p:nvSpPr>
          <p:spPr>
            <a:xfrm>
              <a:off x="4195536" y="684294"/>
              <a:ext cx="826556" cy="643923"/>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1243148">
                <a:lnSpc>
                  <a:spcPct val="90000"/>
                </a:lnSpc>
                <a:defRPr/>
              </a:pPr>
              <a:r>
                <a:rPr lang="en-US" sz="392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a:t>
              </a:r>
            </a:p>
          </p:txBody>
        </p:sp>
        <p:sp>
          <p:nvSpPr>
            <p:cNvPr id="5" name="Rectangle 4">
              <a:extLst>
                <a:ext uri="{FF2B5EF4-FFF2-40B4-BE49-F238E27FC236}">
                  <a16:creationId xmlns:a16="http://schemas.microsoft.com/office/drawing/2014/main" id="{E6CD2E8B-0AC1-4E9D-AF5A-43DEBD276B76}"/>
                </a:ext>
              </a:extLst>
            </p:cNvPr>
            <p:cNvSpPr/>
            <p:nvPr/>
          </p:nvSpPr>
          <p:spPr>
            <a:xfrm>
              <a:off x="5267326" y="411342"/>
              <a:ext cx="8012223" cy="960166"/>
            </a:xfrm>
            <a:prstGeom prst="rect">
              <a:avLst/>
            </a:prstGeom>
          </p:spPr>
          <p:txBody>
            <a:bodyPr wrap="square" lIns="238979" tIns="191183" rIns="238979" bIns="191183">
              <a:spAutoFit/>
            </a:bodyPr>
            <a:lstStyle/>
            <a:p>
              <a:pPr defTabSz="1218354">
                <a:lnSpc>
                  <a:spcPct val="90000"/>
                </a:lnSpc>
                <a:defRPr/>
              </a:pPr>
              <a:r>
                <a:rPr lang="en-US" sz="3137" dirty="0">
                  <a:solidFill>
                    <a:schemeClr val="tx2"/>
                  </a:solidFill>
                  <a:cs typeface="Segoe UI Light" panose="020B0502040204020203" pitchFamily="34" charset="0"/>
                </a:rPr>
                <a:t>Take advantage of cloud storage by not compromising on prem experience.</a:t>
              </a:r>
            </a:p>
          </p:txBody>
        </p:sp>
      </p:grpSp>
      <p:sp>
        <p:nvSpPr>
          <p:cNvPr id="9" name="Rectangle 8">
            <a:extLst>
              <a:ext uri="{FF2B5EF4-FFF2-40B4-BE49-F238E27FC236}">
                <a16:creationId xmlns:a16="http://schemas.microsoft.com/office/drawing/2014/main" id="{244BF2D0-E65E-461C-B5F7-E394FD92D448}"/>
              </a:ext>
            </a:extLst>
          </p:cNvPr>
          <p:cNvSpPr/>
          <p:nvPr/>
        </p:nvSpPr>
        <p:spPr>
          <a:xfrm>
            <a:off x="2031636" y="3332989"/>
            <a:ext cx="9138552" cy="1255056"/>
          </a:xfrm>
          <a:prstGeom prst="rect">
            <a:avLst/>
          </a:prstGeom>
        </p:spPr>
        <p:txBody>
          <a:bodyPr wrap="square" lIns="238979" tIns="191183" rIns="238979" bIns="191183">
            <a:spAutoFit/>
          </a:bodyPr>
          <a:lstStyle/>
          <a:p>
            <a:pPr defTabSz="1218354">
              <a:lnSpc>
                <a:spcPct val="90000"/>
              </a:lnSpc>
              <a:defRPr/>
            </a:pPr>
            <a:r>
              <a:rPr lang="en-US" sz="3137" dirty="0">
                <a:solidFill>
                  <a:schemeClr val="tx2"/>
                </a:solidFill>
                <a:cs typeface="Segoe UI Light" panose="020B0502040204020203" pitchFamily="34" charset="0"/>
              </a:rPr>
              <a:t>Reclaim your on premises storage space for other purpose</a:t>
            </a:r>
          </a:p>
        </p:txBody>
      </p:sp>
      <p:sp>
        <p:nvSpPr>
          <p:cNvPr id="10" name="Freeform 16">
            <a:extLst>
              <a:ext uri="{FF2B5EF4-FFF2-40B4-BE49-F238E27FC236}">
                <a16:creationId xmlns:a16="http://schemas.microsoft.com/office/drawing/2014/main" id="{332E8774-216C-4DFB-9002-D566B3429F91}"/>
              </a:ext>
            </a:extLst>
          </p:cNvPr>
          <p:cNvSpPr/>
          <p:nvPr/>
        </p:nvSpPr>
        <p:spPr>
          <a:xfrm>
            <a:off x="945306" y="3539673"/>
            <a:ext cx="855093" cy="841687"/>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1243148">
              <a:lnSpc>
                <a:spcPct val="90000"/>
              </a:lnSpc>
              <a:defRPr/>
            </a:pPr>
            <a:r>
              <a:rPr lang="en-US" sz="392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p>
        </p:txBody>
      </p:sp>
      <p:grpSp>
        <p:nvGrpSpPr>
          <p:cNvPr id="11" name="Group 10">
            <a:extLst>
              <a:ext uri="{FF2B5EF4-FFF2-40B4-BE49-F238E27FC236}">
                <a16:creationId xmlns:a16="http://schemas.microsoft.com/office/drawing/2014/main" id="{8A13C5D6-D769-4446-87E7-A130A7B794D2}"/>
              </a:ext>
            </a:extLst>
          </p:cNvPr>
          <p:cNvGrpSpPr/>
          <p:nvPr/>
        </p:nvGrpSpPr>
        <p:grpSpPr>
          <a:xfrm>
            <a:off x="955101" y="4842907"/>
            <a:ext cx="11170357" cy="1798153"/>
            <a:chOff x="1759255" y="4291473"/>
            <a:chExt cx="8545759" cy="1375656"/>
          </a:xfrm>
        </p:grpSpPr>
        <p:sp>
          <p:nvSpPr>
            <p:cNvPr id="12" name="Rectangle 11">
              <a:extLst>
                <a:ext uri="{FF2B5EF4-FFF2-40B4-BE49-F238E27FC236}">
                  <a16:creationId xmlns:a16="http://schemas.microsoft.com/office/drawing/2014/main" id="{259B0522-8620-49B8-8A8D-E4CDF5E62AC6}"/>
                </a:ext>
              </a:extLst>
            </p:cNvPr>
            <p:cNvSpPr/>
            <p:nvPr/>
          </p:nvSpPr>
          <p:spPr>
            <a:xfrm>
              <a:off x="2614755" y="4291473"/>
              <a:ext cx="7690259" cy="1375656"/>
            </a:xfrm>
            <a:prstGeom prst="rect">
              <a:avLst/>
            </a:prstGeom>
          </p:spPr>
          <p:txBody>
            <a:bodyPr wrap="square" lIns="238979" tIns="191183" rIns="238979" bIns="191183">
              <a:spAutoFit/>
            </a:bodyPr>
            <a:lstStyle/>
            <a:p>
              <a:pPr defTabSz="895855">
                <a:lnSpc>
                  <a:spcPct val="90000"/>
                </a:lnSpc>
                <a:defRPr/>
              </a:pPr>
              <a:r>
                <a:rPr lang="en-US" sz="3137" dirty="0">
                  <a:solidFill>
                    <a:schemeClr val="tx2"/>
                  </a:solidFill>
                  <a:cs typeface="Segoe UI Light" panose="020B0502040204020203" pitchFamily="34" charset="0"/>
                </a:rPr>
                <a:t>Easy to get started</a:t>
              </a:r>
            </a:p>
            <a:p>
              <a:pPr marL="990575" lvl="1" indent="-380990" defTabSz="895855">
                <a:lnSpc>
                  <a:spcPct val="90000"/>
                </a:lnSpc>
                <a:buFont typeface="Arial" panose="020B0604020202020204" pitchFamily="34" charset="0"/>
                <a:buChar char="•"/>
                <a:defRPr/>
              </a:pPr>
              <a:r>
                <a:rPr lang="en-US" sz="2353" dirty="0">
                  <a:solidFill>
                    <a:schemeClr val="tx2"/>
                  </a:solidFill>
                  <a:cs typeface="Segoe UI Light" panose="020B0502040204020203" pitchFamily="34" charset="0"/>
                </a:rPr>
                <a:t>Provision Sync Service and storage account in Azure</a:t>
              </a:r>
            </a:p>
            <a:p>
              <a:pPr marL="990575" lvl="1" indent="-380990" defTabSz="895855">
                <a:lnSpc>
                  <a:spcPct val="90000"/>
                </a:lnSpc>
                <a:buFont typeface="Arial" panose="020B0604020202020204" pitchFamily="34" charset="0"/>
                <a:buChar char="•"/>
                <a:defRPr/>
              </a:pPr>
              <a:r>
                <a:rPr lang="en-US" sz="2353" dirty="0">
                  <a:solidFill>
                    <a:schemeClr val="tx2"/>
                  </a:solidFill>
                  <a:cs typeface="Segoe UI Light" panose="020B0502040204020203" pitchFamily="34" charset="0"/>
                </a:rPr>
                <a:t>Install and configure agent</a:t>
              </a:r>
            </a:p>
            <a:p>
              <a:pPr marL="990575" lvl="1" indent="-380990" defTabSz="895855">
                <a:lnSpc>
                  <a:spcPct val="90000"/>
                </a:lnSpc>
                <a:buFont typeface="Arial" panose="020B0604020202020204" pitchFamily="34" charset="0"/>
                <a:buChar char="•"/>
                <a:defRPr/>
              </a:pPr>
              <a:r>
                <a:rPr lang="nb-NO" sz="2353" dirty="0">
                  <a:solidFill>
                    <a:schemeClr val="tx2"/>
                  </a:solidFill>
                  <a:cs typeface="Segoe UI Light" panose="020B0502040204020203" pitchFamily="34" charset="0"/>
                </a:rPr>
                <a:t>U</a:t>
              </a:r>
              <a:r>
                <a:rPr lang="en-US" sz="2353" dirty="0">
                  <a:solidFill>
                    <a:schemeClr val="tx2"/>
                  </a:solidFill>
                  <a:cs typeface="Segoe UI Light" panose="020B0502040204020203" pitchFamily="34" charset="0"/>
                </a:rPr>
                <a:t>se configuration management to automate setup and configuration</a:t>
              </a:r>
            </a:p>
          </p:txBody>
        </p:sp>
        <p:sp>
          <p:nvSpPr>
            <p:cNvPr id="13" name="Freeform 16">
              <a:extLst>
                <a:ext uri="{FF2B5EF4-FFF2-40B4-BE49-F238E27FC236}">
                  <a16:creationId xmlns:a16="http://schemas.microsoft.com/office/drawing/2014/main" id="{5F3884C3-76D3-4826-ADC0-2C81EBF2B22E}"/>
                </a:ext>
              </a:extLst>
            </p:cNvPr>
            <p:cNvSpPr/>
            <p:nvPr/>
          </p:nvSpPr>
          <p:spPr>
            <a:xfrm>
              <a:off x="1759255" y="4291473"/>
              <a:ext cx="654180" cy="643923"/>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1243148">
                <a:lnSpc>
                  <a:spcPct val="90000"/>
                </a:lnSpc>
                <a:defRPr/>
              </a:pPr>
              <a:r>
                <a:rPr lang="en-US" sz="392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3</a:t>
              </a:r>
            </a:p>
          </p:txBody>
        </p:sp>
      </p:grpSp>
    </p:spTree>
    <p:extLst>
      <p:ext uri="{BB962C8B-B14F-4D97-AF65-F5344CB8AC3E}">
        <p14:creationId xmlns:p14="http://schemas.microsoft.com/office/powerpoint/2010/main" val="1941767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3434434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54029" y="1892829"/>
            <a:ext cx="11653523" cy="5306068"/>
          </a:xfrm>
        </p:spPr>
        <p:txBody>
          <a:bodyPr/>
          <a:lstStyle/>
          <a:p>
            <a:r>
              <a:rPr lang="en-US" dirty="0"/>
              <a:t>Azure File Sync documentation</a:t>
            </a:r>
          </a:p>
          <a:p>
            <a:pPr lvl="1"/>
            <a:r>
              <a:rPr lang="en-US" sz="1600" dirty="0">
                <a:hlinkClick r:id="rId3"/>
              </a:rPr>
              <a:t>https://docs.microsoft.com/en-us/azure/storage/files/storage-files-planning</a:t>
            </a:r>
            <a:r>
              <a:rPr lang="en-US" sz="1600" dirty="0"/>
              <a:t> </a:t>
            </a:r>
          </a:p>
          <a:p>
            <a:pPr lvl="1"/>
            <a:r>
              <a:rPr lang="en-US" sz="1600" dirty="0">
                <a:hlinkClick r:id="rId4"/>
              </a:rPr>
              <a:t>https://docs.microsoft.com/en-us/azure/storage/files/storage-sync-files-planning</a:t>
            </a:r>
            <a:endParaRPr lang="en-US" sz="1600" dirty="0"/>
          </a:p>
          <a:p>
            <a:pPr lvl="1"/>
            <a:r>
              <a:rPr lang="en-US" sz="1600" dirty="0">
                <a:hlinkClick r:id="rId5"/>
              </a:rPr>
              <a:t>https://docs.microsoft.com/en-us/azure/storage/files/storage-sync-files-deployment-guide</a:t>
            </a:r>
            <a:r>
              <a:rPr lang="en-US" sz="1600" dirty="0"/>
              <a:t> </a:t>
            </a:r>
          </a:p>
          <a:p>
            <a:pPr lvl="1"/>
            <a:endParaRPr lang="en-US" sz="1600" dirty="0"/>
          </a:p>
          <a:p>
            <a:pPr lvl="1"/>
            <a:endParaRPr lang="en-US" sz="1600" dirty="0"/>
          </a:p>
          <a:p>
            <a:r>
              <a:rPr lang="en-US" sz="2400" dirty="0"/>
              <a:t>Slides and demos from this presentation</a:t>
            </a:r>
          </a:p>
          <a:p>
            <a:pPr lvl="1"/>
            <a:r>
              <a:rPr lang="nb-NO" sz="1600" dirty="0">
                <a:hlinkClick r:id="rId6"/>
              </a:rPr>
              <a:t>https://github.com/janegilring/Presentations</a:t>
            </a:r>
            <a:endParaRPr lang="en-US" sz="1600" dirty="0"/>
          </a:p>
          <a:p>
            <a:endParaRPr lang="en-US" dirty="0"/>
          </a:p>
          <a:p>
            <a:r>
              <a:rPr lang="en-US" dirty="0"/>
              <a:t>Lability – build an automated Azure File Sync lab environment</a:t>
            </a:r>
          </a:p>
          <a:p>
            <a:pPr lvl="2"/>
            <a:r>
              <a:rPr lang="en-US" dirty="0">
                <a:hlinkClick r:id="rId7"/>
              </a:rPr>
              <a:t>http://www.powershell.no/hyper-v,/powershell/dsc/2017/07/19/lability.html</a:t>
            </a:r>
            <a:endParaRPr lang="en-US" dirty="0"/>
          </a:p>
          <a:p>
            <a:pPr lvl="2"/>
            <a:r>
              <a:rPr lang="en-US" dirty="0">
                <a:hlinkClick r:id="rId8"/>
              </a:rPr>
              <a:t>https://github.com/janegilring/PSCommunity/tree/master/Lability</a:t>
            </a:r>
            <a:r>
              <a:rPr lang="en-US" dirty="0"/>
              <a:t>  </a:t>
            </a:r>
          </a:p>
          <a:p>
            <a:endParaRPr lang="en-US" dirty="0"/>
          </a:p>
          <a:p>
            <a:endParaRPr lang="en-US" dirty="0"/>
          </a:p>
        </p:txBody>
      </p:sp>
      <p:sp>
        <p:nvSpPr>
          <p:cNvPr id="17" name="Title 16"/>
          <p:cNvSpPr>
            <a:spLocks noGrp="1"/>
          </p:cNvSpPr>
          <p:nvPr>
            <p:ph type="title"/>
          </p:nvPr>
        </p:nvSpPr>
        <p:spPr>
          <a:xfrm>
            <a:off x="4367808" y="335182"/>
            <a:ext cx="11655840" cy="553998"/>
          </a:xfrm>
        </p:spPr>
        <p:txBody>
          <a:bodyPr>
            <a:normAutofit fontScale="90000"/>
          </a:bodyPr>
          <a:lstStyle/>
          <a:p>
            <a:r>
              <a:rPr lang="en-US" dirty="0"/>
              <a:t>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JanEgilRing</a:t>
            </a:r>
          </a:p>
        </p:txBody>
      </p:sp>
    </p:spTree>
    <p:extLst>
      <p:ext uri="{BB962C8B-B14F-4D97-AF65-F5344CB8AC3E}">
        <p14:creationId xmlns:p14="http://schemas.microsoft.com/office/powerpoint/2010/main" val="313276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JanEgilRing</a:t>
            </a:r>
            <a:endParaRPr lang="en-US" dirty="0"/>
          </a:p>
        </p:txBody>
      </p:sp>
      <p:pic>
        <p:nvPicPr>
          <p:cNvPr id="2" name="Picture 1">
            <a:extLst>
              <a:ext uri="{FF2B5EF4-FFF2-40B4-BE49-F238E27FC236}">
                <a16:creationId xmlns:a16="http://schemas.microsoft.com/office/drawing/2014/main" id="{2E08E2D1-C516-46A2-9EB5-00317AA3B066}"/>
              </a:ext>
            </a:extLst>
          </p:cNvPr>
          <p:cNvPicPr>
            <a:picLocks noChangeAspect="1"/>
          </p:cNvPicPr>
          <p:nvPr/>
        </p:nvPicPr>
        <p:blipFill>
          <a:blip r:embed="rId3"/>
          <a:stretch>
            <a:fillRect/>
          </a:stretch>
        </p:blipFill>
        <p:spPr>
          <a:xfrm>
            <a:off x="1634007" y="2063495"/>
            <a:ext cx="7986512" cy="2995830"/>
          </a:xfrm>
          <a:prstGeom prst="rect">
            <a:avLst/>
          </a:prstGeom>
        </p:spPr>
      </p:pic>
    </p:spTree>
    <p:extLst>
      <p:ext uri="{BB962C8B-B14F-4D97-AF65-F5344CB8AC3E}">
        <p14:creationId xmlns:p14="http://schemas.microsoft.com/office/powerpoint/2010/main" val="1840938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JanEgilRing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446696" y="2235200"/>
            <a:ext cx="11298608" cy="2387600"/>
          </a:xfrm>
        </p:spPr>
        <p:txBody>
          <a:bodyPr>
            <a:normAutofit fontScale="90000"/>
          </a:bodyPr>
          <a:lstStyle/>
          <a:p>
            <a:pPr algn="ctr"/>
            <a:r>
              <a:rPr lang="nb-NO" dirty="0"/>
              <a:t>Automate hybrid and cloud environments using Azure Automation</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a:xfrm>
            <a:off x="600784" y="4997331"/>
            <a:ext cx="9293024" cy="1290317"/>
          </a:xfrm>
        </p:spPr>
        <p:txBody>
          <a:bodyPr/>
          <a:lstStyle/>
          <a:p>
            <a:r>
              <a:rPr lang="en-US" dirty="0"/>
              <a:t>Jan Egil Ring</a:t>
            </a:r>
          </a:p>
        </p:txBody>
      </p:sp>
    </p:spTree>
    <p:extLst>
      <p:ext uri="{BB962C8B-B14F-4D97-AF65-F5344CB8AC3E}">
        <p14:creationId xmlns:p14="http://schemas.microsoft.com/office/powerpoint/2010/main" val="57077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a:t>Understand how to configure hybrid file servers based on Azure File Sync</a:t>
            </a:r>
          </a:p>
          <a:p>
            <a:pPr marL="457200" indent="-457200">
              <a:buFont typeface="Arial" panose="020B0604020202020204" pitchFamily="34" charset="0"/>
              <a:buChar char="•"/>
            </a:pPr>
            <a:r>
              <a:rPr lang="de-DE" dirty="0"/>
              <a:t>Learn how to leverage PowerShell DSC and Azure Automation State Configuration to fully automate Azure File Sync installation and configuation</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JanEgilRing</a:t>
            </a:r>
            <a:endParaRPr lang="en-US" dirty="0"/>
          </a:p>
        </p:txBody>
      </p:sp>
    </p:spTree>
    <p:extLst>
      <p:ext uri="{BB962C8B-B14F-4D97-AF65-F5344CB8AC3E}">
        <p14:creationId xmlns:p14="http://schemas.microsoft.com/office/powerpoint/2010/main" val="138787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838200" y="1423687"/>
            <a:ext cx="10515600" cy="4036955"/>
          </a:xfrm>
        </p:spPr>
        <p:txBody>
          <a:bodyPr>
            <a:normAutofit/>
          </a:bodyPr>
          <a:lstStyle/>
          <a:p>
            <a:pPr marL="457200" indent="-457200">
              <a:buFont typeface="Arial" panose="020B0604020202020204" pitchFamily="34" charset="0"/>
              <a:buChar char="•"/>
            </a:pPr>
            <a:r>
              <a:rPr lang="en-US" dirty="0"/>
              <a:t>Introduction – what is the goal?</a:t>
            </a:r>
          </a:p>
          <a:p>
            <a:pPr marL="457200" indent="-457200">
              <a:buFont typeface="Arial" panose="020B0604020202020204" pitchFamily="34" charset="0"/>
              <a:buChar char="•"/>
            </a:pPr>
            <a:r>
              <a:rPr lang="en-US" dirty="0"/>
              <a:t>Deployment</a:t>
            </a:r>
          </a:p>
          <a:p>
            <a:pPr marL="457200" indent="-457200">
              <a:buFont typeface="Arial" panose="020B0604020202020204" pitchFamily="34" charset="0"/>
              <a:buChar char="•"/>
            </a:pPr>
            <a:r>
              <a:rPr lang="en-US" dirty="0"/>
              <a:t>Monitoring</a:t>
            </a:r>
          </a:p>
          <a:p>
            <a:pPr marL="457200" indent="-457200">
              <a:buFont typeface="Arial" panose="020B0604020202020204" pitchFamily="34" charset="0"/>
              <a:buChar char="•"/>
            </a:pPr>
            <a:r>
              <a:rPr lang="en-US" dirty="0"/>
              <a:t>Backup</a:t>
            </a:r>
          </a:p>
          <a:p>
            <a:pPr marL="457200" indent="-457200">
              <a:buFont typeface="Arial" panose="020B0604020202020204" pitchFamily="34" charset="0"/>
              <a:buChar char="•"/>
            </a:pPr>
            <a:r>
              <a:rPr lang="en-US" dirty="0"/>
              <a:t>Demos</a:t>
            </a:r>
          </a:p>
          <a:p>
            <a:pPr marL="800100" lvl="1" indent="-342900">
              <a:buFont typeface="Arial" panose="020B0604020202020204" pitchFamily="34" charset="0"/>
              <a:buChar char="•"/>
            </a:pPr>
            <a:r>
              <a:rPr lang="en-US" dirty="0"/>
              <a:t>Install and configure Azure File Sync</a:t>
            </a:r>
          </a:p>
          <a:p>
            <a:pPr marL="800100" lvl="1" indent="-342900">
              <a:buFont typeface="Arial" panose="020B0604020202020204" pitchFamily="34" charset="0"/>
              <a:buChar char="•"/>
            </a:pPr>
            <a:r>
              <a:rPr lang="en-US" dirty="0"/>
              <a:t>Fully automated installation on Server Core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JanEgilRing</a:t>
            </a:r>
            <a:endParaRPr lang="en-US" dirty="0"/>
          </a:p>
        </p:txBody>
      </p:sp>
    </p:spTree>
    <p:extLst>
      <p:ext uri="{BB962C8B-B14F-4D97-AF65-F5344CB8AC3E}">
        <p14:creationId xmlns:p14="http://schemas.microsoft.com/office/powerpoint/2010/main" val="24777342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75</TotalTime>
  <Words>1722</Words>
  <Application>Microsoft Office PowerPoint</Application>
  <PresentationFormat>Widescreen</PresentationFormat>
  <Paragraphs>272</Paragraphs>
  <Slides>32</Slides>
  <Notes>31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32</vt:i4>
      </vt:variant>
    </vt:vector>
  </HeadingPairs>
  <TitlesOfParts>
    <vt:vector size="47" baseType="lpstr">
      <vt:lpstr>MS PGothic</vt:lpstr>
      <vt:lpstr>Arial</vt:lpstr>
      <vt:lpstr>Segoe UI Semibold</vt:lpstr>
      <vt:lpstr>Calibri Light</vt:lpstr>
      <vt:lpstr>Consolas</vt:lpstr>
      <vt:lpstr>CarlMarx</vt:lpstr>
      <vt:lpstr>Museo Sans 100</vt:lpstr>
      <vt:lpstr>Stencil</vt:lpstr>
      <vt:lpstr>Segoe UI Light</vt:lpstr>
      <vt:lpstr>Alfarn</vt:lpstr>
      <vt:lpstr>Segoe UI</vt:lpstr>
      <vt:lpstr>Courier New</vt:lpstr>
      <vt:lpstr>Calibri</vt:lpstr>
      <vt:lpstr>Office</vt:lpstr>
      <vt:lpstr>Custom Design</vt:lpstr>
      <vt:lpstr>Cloudify your Windows File Server</vt:lpstr>
      <vt:lpstr>PowerPoint Presentation</vt:lpstr>
      <vt:lpstr>PowerPoint Presentation</vt:lpstr>
      <vt:lpstr>PowerPoint Presentation</vt:lpstr>
      <vt:lpstr>PowerPoint Presentation</vt:lpstr>
      <vt:lpstr>PowerPoint Presentation</vt:lpstr>
      <vt:lpstr>Automate hybrid and cloud environments using Azure Automation</vt:lpstr>
      <vt:lpstr>This Session</vt:lpstr>
      <vt:lpstr>Agenda</vt:lpstr>
      <vt:lpstr>Why move your on premises file servers to the cloud?</vt:lpstr>
      <vt:lpstr>Advantages of Azure File Sync</vt:lpstr>
      <vt:lpstr>Deploy Azure File Sync in a few easy steps</vt:lpstr>
      <vt:lpstr>Step 1 - Create Azure Storage Account and file share</vt:lpstr>
      <vt:lpstr>Step 2 – Create Sync Group and connect it to Azure File Share</vt:lpstr>
      <vt:lpstr>Windows Admin Center integration</vt:lpstr>
      <vt:lpstr>Azure File Sync Agent Version 6</vt:lpstr>
      <vt:lpstr>PowerPoint Presentation</vt:lpstr>
      <vt:lpstr>Monitoring</vt:lpstr>
      <vt:lpstr>Azure File Sync - monitoring</vt:lpstr>
      <vt:lpstr>Azure File Sync - monitoring</vt:lpstr>
      <vt:lpstr>Backup</vt:lpstr>
      <vt:lpstr>PowerPoint Presentation</vt:lpstr>
      <vt:lpstr>More details about Azure File Sync features</vt:lpstr>
      <vt:lpstr>Azure File Sync – automated provisioning</vt:lpstr>
      <vt:lpstr>Azure File Sync – lab environment</vt:lpstr>
      <vt:lpstr>Demo</vt:lpstr>
      <vt:lpstr>Summary</vt:lpstr>
      <vt:lpstr>Key takeaways</vt:lpstr>
      <vt:lpstr>PowerPoint Presentation</vt:lpstr>
      <vt:lpstr>Resources</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Jan Egil Ring</cp:lastModifiedBy>
  <cp:revision>34</cp:revision>
  <dcterms:created xsi:type="dcterms:W3CDTF">2019-04-18T11:57:57Z</dcterms:created>
  <dcterms:modified xsi:type="dcterms:W3CDTF">2019-05-31T10:55:02Z</dcterms:modified>
</cp:coreProperties>
</file>